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715000" cx="9144000"/>
  <p:notesSz cx="6858000" cy="9144000"/>
  <p:embeddedFontLst>
    <p:embeddedFont>
      <p:font typeface="Kanit Medium"/>
      <p:regular r:id="rId24"/>
      <p:bold r:id="rId25"/>
      <p:italic r:id="rId26"/>
      <p:boldItalic r:id="rId27"/>
    </p:embeddedFont>
    <p:embeddedFont>
      <p:font typeface="Kanit Light"/>
      <p:regular r:id="rId28"/>
      <p:bold r:id="rId29"/>
      <p:italic r:id="rId30"/>
      <p:boldItalic r:id="rId31"/>
    </p:embeddedFont>
    <p:embeddedFont>
      <p:font typeface="Kani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EAE379-03C3-460D-86DF-730E0EE495B6}">
  <a:tblStyle styleId="{6EEAE379-03C3-460D-86DF-730E0EE495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29CF3FB-5120-4DE9-B897-3229AA8570A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KanitMedium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nitMedium-italic.fntdata"/><Relationship Id="rId25" Type="http://schemas.openxmlformats.org/officeDocument/2006/relationships/font" Target="fonts/KanitMedium-bold.fntdata"/><Relationship Id="rId28" Type="http://schemas.openxmlformats.org/officeDocument/2006/relationships/font" Target="fonts/KanitLight-regular.fntdata"/><Relationship Id="rId27" Type="http://schemas.openxmlformats.org/officeDocument/2006/relationships/font" Target="fonts/Kani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ni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nitLight-boldItalic.fntdata"/><Relationship Id="rId30" Type="http://schemas.openxmlformats.org/officeDocument/2006/relationships/font" Target="fonts/KanitLight-italic.fntdata"/><Relationship Id="rId11" Type="http://schemas.openxmlformats.org/officeDocument/2006/relationships/slide" Target="slides/slide6.xml"/><Relationship Id="rId33" Type="http://schemas.openxmlformats.org/officeDocument/2006/relationships/font" Target="fonts/Kanit-bold.fntdata"/><Relationship Id="rId10" Type="http://schemas.openxmlformats.org/officeDocument/2006/relationships/slide" Target="slides/slide5.xml"/><Relationship Id="rId32" Type="http://schemas.openxmlformats.org/officeDocument/2006/relationships/font" Target="fonts/Kanit-regular.fntdata"/><Relationship Id="rId13" Type="http://schemas.openxmlformats.org/officeDocument/2006/relationships/slide" Target="slides/slide8.xml"/><Relationship Id="rId35" Type="http://schemas.openxmlformats.org/officeDocument/2006/relationships/font" Target="fonts/Kanit-boldItalic.fntdata"/><Relationship Id="rId12" Type="http://schemas.openxmlformats.org/officeDocument/2006/relationships/slide" Target="slides/slide7.xml"/><Relationship Id="rId34" Type="http://schemas.openxmlformats.org/officeDocument/2006/relationships/font" Target="fonts/Kani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8b1c3870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48b1c3870a_0_5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e5fcd03bb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3e5fcd03bb_3_0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d59bab9d6_0_4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3d59bab9d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3d59bab9d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990e64e07_1_1:notes"/>
          <p:cNvSpPr/>
          <p:nvPr>
            <p:ph idx="2" type="sldImg"/>
          </p:nvPr>
        </p:nvSpPr>
        <p:spPr>
          <a:xfrm>
            <a:off x="960438" y="1143000"/>
            <a:ext cx="4937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990e64e07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4990e64e07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960438" y="1143000"/>
            <a:ext cx="49371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TitleSlide">
  <p:cSld name="PresentationTemplate_Title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title="LXL-729-ASDA2026_Competition-PPT-180325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7_ToiletArea">
  <p:cSld name="Slide6_ToiletAre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 title="LXL-729-ASDA2026_Competition-PPT-1803259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8_BasinArea">
  <p:cSld name="Slide7_BasinAre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 title="LXL-729-ASDA2026_Competition-PPT-18032510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9_OptionalImages/Information">
  <p:cSld name="Slide9_OptionalImages/Informa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 title="LXL-729-ASDA2026_Competition-PPT-180325A1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0_OptionalImages/Information">
  <p:cSld name="Slide9_OptionalImages/Information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4" title="LXL-729-ASDA2026_Competition-PPT-180325A12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1_Specifications">
  <p:cSld name="Slide11_Specifica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 title="LXL-729-ASDA2026_Competition-PPT-180325A13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2_Specifications">
  <p:cSld name="Slide10_Specificatio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6" title="LXL-729-ASDA2026_Competition-PPT-180325A14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3_ASproducts">
  <p:cSld name="Slide12_ASprodu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7" title="LXL-729-ASDA2026_Competition-PPT-180325A15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/>
          <p:nvPr/>
        </p:nvSpPr>
        <p:spPr>
          <a:xfrm>
            <a:off x="228600" y="1371600"/>
            <a:ext cx="1657500" cy="19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8" title="LXL-729-ASDA2026_Competition-PPT-180325A16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/>
          <p:nvPr/>
        </p:nvSpPr>
        <p:spPr>
          <a:xfrm>
            <a:off x="344100" y="689950"/>
            <a:ext cx="62355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Design Story </a:t>
            </a: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Limit to 150 words per answer.</a:t>
            </a:r>
            <a:endParaRPr b="0" i="1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What is the inspiration for your design?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design fulfill the need of the target users?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design fulfill the design challenge?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741"/>
              </a:buClr>
              <a:buSzPts val="1000"/>
              <a:buFont typeface="Arial"/>
              <a:buChar char="●"/>
            </a:pPr>
            <a:r>
              <a:rPr b="0" i="0" lang="en-US" sz="1000" u="none" cap="none" strike="noStrike">
                <a:solidFill>
                  <a:srgbClr val="333741"/>
                </a:solidFill>
                <a:latin typeface="Arial"/>
                <a:ea typeface="Arial"/>
                <a:cs typeface="Arial"/>
                <a:sym typeface="Arial"/>
              </a:rPr>
              <a:t>How does the choice of products contribute to the purpose of the design?</a:t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7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828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Title">
  <p:cSld name="End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 title="LXL-729-ASDA2026_Competition-PPT-180325A1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InstructionGuidelines">
  <p:cSld name="PresentationTemplate_InstructionGuideline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title="LXL-729-ASDA2026_Competition-PPT-18032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Template_Checklist">
  <p:cSld name="PresentationTemplate_InstructionGuidelines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title="LXL-729-ASDA2026_Competition-PPT-1803252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3285800" y="532875"/>
            <a:ext cx="5489100" cy="45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Google Shape;22;p4"/>
          <p:cNvGraphicFramePr/>
          <p:nvPr/>
        </p:nvGraphicFramePr>
        <p:xfrm>
          <a:off x="3450875" y="99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{6EEAE379-03C3-460D-86DF-730E0EE495B6}</a:tableStyleId>
              </a:tblPr>
              <a:tblGrid>
                <a:gridCol w="4828700"/>
              </a:tblGrid>
              <a:tr h="45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C00000"/>
                          </a:solidFill>
                        </a:rPr>
                        <a:t>Before you submit, let’s check that everything’s in place</a:t>
                      </a:r>
                      <a:endParaRPr b="1" sz="1300">
                        <a:solidFill>
                          <a:srgbClr val="C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A friendly reminder to check that your entry follows the required template and</a:t>
                      </a: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 is </a:t>
                      </a:r>
                      <a:r>
                        <a:rPr i="1" lang="en-US" sz="800">
                          <a:solidFill>
                            <a:schemeClr val="dk1"/>
                          </a:solidFill>
                        </a:rPr>
                        <a:t>complete!</a:t>
                      </a:r>
                      <a:endParaRPr b="1" i="1" sz="1000">
                        <a:solidFill>
                          <a:srgbClr val="C00000"/>
                        </a:solidFill>
                      </a:endParaRPr>
                    </a:p>
                  </a:txBody>
                  <a:tcPr marT="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Please make sure the Participant ID is clearly indicated on Slide 1 – remember, only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participant per entry (no group work) and </a:t>
                      </a:r>
                      <a:r>
                        <a:rPr lang="en-US" sz="900" u="sng">
                          <a:solidFill>
                            <a:schemeClr val="dk1"/>
                          </a:solidFill>
                        </a:rPr>
                        <a:t>one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submission per login account.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Ensure your entry is an original design created by you.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The size of the bathroom in your design should fall within the allowable range (6-7sqm).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Please confirm that you are not a relative of any LIXIL employees or closely related persons of LIXIL employees or judges.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Ensure that you reside within the participating countries and are attending studies full-time at a university or educational institution in the specified countries.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900">
                          <a:solidFill>
                            <a:schemeClr val="dk1"/>
                          </a:solidFill>
                        </a:rPr>
                        <a:t>Participating countries include: ANZ (Australia and New Zealand), Indochina (Cambodia, Laos, and Myanmar), Indonesia, Philippines, Thailand, and Vietnam.</a:t>
                      </a:r>
                      <a:endParaRPr sz="900"/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Lastly, only American Standard products should be used in your renderings.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_ProjectName">
  <p:cSld name="Slide1_ProjectNam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 title="LXL-729-ASDA2026_Competition-PPT-180325A3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526950" y="1891700"/>
            <a:ext cx="3597600" cy="158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2_DesignConcept">
  <p:cSld name="Slide2_DesignConcep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title="LXL-729-ASDA2026_Competition-PPT-180325A4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22375" y="1535600"/>
            <a:ext cx="4968300" cy="132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>
              <a:spcBef>
                <a:spcPts val="750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3_Floorplan&amp;Elevations">
  <p:cSld name="Slide3_Floorplan&amp;Elevatio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 title="LXL-729-ASDA2026_Competition-PPT-180325A5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325800" y="3817275"/>
            <a:ext cx="1179600" cy="441900"/>
          </a:xfrm>
          <a:prstGeom prst="rect">
            <a:avLst/>
          </a:prstGeom>
          <a:solidFill>
            <a:srgbClr val="5456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325802" y="4259175"/>
            <a:ext cx="1179600" cy="29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/>
          <p:nvPr/>
        </p:nvSpPr>
        <p:spPr>
          <a:xfrm>
            <a:off x="311441" y="3805264"/>
            <a:ext cx="1244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lt1"/>
                </a:solidFill>
              </a:rPr>
              <a:t>Total Bathroom Area in sqm </a:t>
            </a:r>
            <a:r>
              <a:rPr i="1" lang="en-US" sz="800">
                <a:solidFill>
                  <a:schemeClr val="lt1"/>
                </a:solidFill>
              </a:rPr>
              <a:t>(including wall &amp; columns)</a:t>
            </a:r>
            <a:endParaRPr i="1"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4_Overview">
  <p:cSld name="Slide8_OptionalImages/Informa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title="LXL-729-ASDA2026_Competition-PPT-1803256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5_FullBathroom">
  <p:cSld name="Slide4_FullBathro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title="LXL-729-ASDA2026_Competition-PPT-1803257 (1)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6_ShowerArea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 title="LXL-729-ASDA2026_Competition-PPT-1803258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7"/>
            <a:ext cx="9144003" cy="571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0" title="LXL-729-ASDA2026_Competition-PPT-1803257 (1).png"/>
          <p:cNvPicPr preferRelativeResize="0"/>
          <p:nvPr/>
        </p:nvPicPr>
        <p:blipFill rotWithShape="1">
          <a:blip r:embed="rId3">
            <a:alphaModFix/>
          </a:blip>
          <a:srcRect b="32768" l="65434" r="0" t="0"/>
          <a:stretch/>
        </p:blipFill>
        <p:spPr>
          <a:xfrm>
            <a:off x="5983352" y="102"/>
            <a:ext cx="3160648" cy="38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230867" y="1080586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พื้นที่</a:t>
            </a:r>
            <a:r>
              <a:rPr lang="en-US" sz="1000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อ่างล้างมือ</a:t>
            </a:r>
            <a:endParaRPr sz="1000">
              <a:solidFill>
                <a:srgbClr val="74708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ใช้พื้นที่ทางด้านขวาของสไลด์เพื่อแสดงภาพพื้นที่อ่างล่างมือ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/>
        </p:nvSpPr>
        <p:spPr>
          <a:xfrm>
            <a:off x="223467" y="1260812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รูปภาพเพิ่มเติม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ใช้พื้นที่ทางด้านขวาของสไลด์เพื่อแสดงข้อมูล หรือรูปภาพเพิ่มเติม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/>
        </p:nvSpPr>
        <p:spPr>
          <a:xfrm>
            <a:off x="223467" y="1260812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รูปภาพเพิ่มเติม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ใช้พื้นที่ทางด้านขวาของสไลด์เพื่อแสดงข้อมูล หรือรูปภาพเพิ่มเติม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ใช้พื้นที่ทางด้านขวาของสไลด์เพื่อแสดงสี วัสดุ และงานเคลือบผิว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223467" y="1071031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สี วัสดุ และงานเคลือบผิว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/>
        </p:nvSpPr>
        <p:spPr>
          <a:xfrm>
            <a:off x="223467" y="1071031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สี วัสดุ และงานเคลือบผิว</a:t>
            </a:r>
            <a:endParaRPr/>
          </a:p>
        </p:txBody>
      </p:sp>
      <p:sp>
        <p:nvSpPr>
          <p:cNvPr id="164" name="Google Shape;164;p33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ใช้พื้นที่ทางด้านขวาของสไลด์เพื่อแสดงสี วัสดุ และงานเคลือบผิว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34"/>
          <p:cNvGraphicFramePr/>
          <p:nvPr/>
        </p:nvGraphicFramePr>
        <p:xfrm>
          <a:off x="1880600" y="3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{029CF3FB-5120-4DE9-B897-3229AA8570A8}</a:tableStyleId>
              </a:tblPr>
              <a:tblGrid>
                <a:gridCol w="560800"/>
                <a:gridCol w="1740450"/>
                <a:gridCol w="1801425"/>
                <a:gridCol w="2936400"/>
              </a:tblGrid>
              <a:tr h="23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Kanit Medium"/>
                          <a:ea typeface="Kanit Medium"/>
                          <a:cs typeface="Kanit Medium"/>
                          <a:sym typeface="Kanit Medium"/>
                        </a:rPr>
                        <a:t>ชื่อรุ่นสินค้า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Kanit Medium"/>
                        <a:ea typeface="Kanit Medium"/>
                        <a:cs typeface="Kanit Medium"/>
                        <a:sym typeface="Kanit Medium"/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Kanit Medium"/>
                          <a:ea typeface="Kanit Medium"/>
                          <a:cs typeface="Kanit Medium"/>
                          <a:sym typeface="Kanit Medium"/>
                        </a:rPr>
                        <a:t>รูปภาพสินค้า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Kanit Medium"/>
                        <a:ea typeface="Kanit Medium"/>
                        <a:cs typeface="Kanit Medium"/>
                        <a:sym typeface="Kanit Medium"/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Kanit Medium"/>
                          <a:ea typeface="Kanit Medium"/>
                          <a:cs typeface="Kanit Medium"/>
                          <a:sym typeface="Kanit Medium"/>
                        </a:rPr>
                        <a:t>เหตุผลที่เลือกใช้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Kanit Medium"/>
                        <a:ea typeface="Kanit Medium"/>
                        <a:cs typeface="Kanit Medium"/>
                        <a:sym typeface="Kanit Medium"/>
                      </a:endParaRPr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1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Smart Washer M-bidet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เพื่อให้ผู้ใช้มีทางเลือกในการทำความสะอาดมากขึ้น เพราะฝารองนั่งเป็นแบบแมนนวล จึงเป็นตัวเลือกที่สะดวกและสบายกว่าเมื่อเปรียบเทียบกับฝารองนั่งสุขภัณฑ์แบบดั้งเดิม</a:t>
                      </a:r>
                      <a:endParaRPr sz="700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2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3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BBC0"/>
                    </a:solidFill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/>
                        <a:t>4</a:t>
                      </a:r>
                      <a:endParaRPr sz="800" u="none" cap="none" strike="noStrike"/>
                    </a:p>
                  </a:txBody>
                  <a:tcPr marT="45725" marB="45725" marR="91450" marL="91450" anchor="ctr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170" name="Google Shape;1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029" y="664900"/>
            <a:ext cx="907550" cy="9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 txBox="1"/>
          <p:nvPr/>
        </p:nvSpPr>
        <p:spPr>
          <a:xfrm>
            <a:off x="3076563" y="2562150"/>
            <a:ext cx="4811400" cy="30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50">
                <a:latin typeface="Kanit"/>
                <a:ea typeface="Kanit"/>
                <a:cs typeface="Kanit"/>
                <a:sym typeface="Kanit"/>
              </a:rPr>
              <a:t>ตัวอย่างสำหรับการใส่ข้อมูลสุขภัณฑ์ที่เลือกใช้ โปรดลบตัวอย่างก่อนส่งผลงาน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122350" y="1772675"/>
            <a:ext cx="1598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 sz="12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</a:t>
            </a:r>
            <a:endParaRPr sz="12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Kanit Light"/>
              <a:buChar char="•"/>
            </a:pP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ระบุรายการสุขภัณฑ์ของ American Standard ที่เลือกใช้ลงในเทมเพลตด้านขวา</a:t>
            </a:r>
            <a:endParaRPr i="0" sz="8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Kanit Light"/>
              <a:buChar char="•"/>
            </a:pP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ระบุเหตุผลในการเลือกสุขภัณฑ์แต่ละรายการ และเหตุผลที่</a:t>
            </a:r>
            <a:r>
              <a:rPr lang="en-US" sz="8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ท่าน</a:t>
            </a: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เชื่อว่าสุขภัณฑ์ดังกล่าวตอบสนองความต้องการของ</a:t>
            </a:r>
            <a:r>
              <a:rPr lang="en-US" sz="8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คนในครอบครัวของ</a:t>
            </a: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ห้องน้ำ</a:t>
            </a:r>
            <a:r>
              <a:rPr lang="en-US" sz="8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สำหรับที่อยู่อาศัย </a:t>
            </a: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(</a:t>
            </a:r>
            <a:r>
              <a:rPr lang="en-US" sz="8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Residential Bathroom</a:t>
            </a:r>
            <a:r>
              <a:rPr i="0" lang="en-US" sz="8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)</a:t>
            </a:r>
            <a:endParaRPr i="0" sz="8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ท่านสามารถใช้สไลด์ได้มากกว่าหนึ่งแผ่นหากจำเป็น</a:t>
            </a:r>
            <a:endParaRPr sz="8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/>
        </p:nvSpPr>
        <p:spPr>
          <a:xfrm>
            <a:off x="812800" y="1384473"/>
            <a:ext cx="28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1169575" y="625775"/>
            <a:ext cx="338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highlight>
                  <a:schemeClr val="lt1"/>
                </a:highlight>
                <a:latin typeface="Kanit"/>
                <a:ea typeface="Kanit"/>
                <a:cs typeface="Kanit"/>
                <a:sym typeface="Kanit"/>
              </a:rPr>
              <a:t>เรื่องราวการออกแบบ (จำกัดข้อความไม่เกิน 150 คำต่อ 1 คำถาม)</a:t>
            </a:r>
            <a:endParaRPr sz="1000">
              <a:solidFill>
                <a:srgbClr val="434343"/>
              </a:solidFill>
              <a:highlight>
                <a:schemeClr val="lt1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722925" y="1101650"/>
            <a:ext cx="179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แรงบันดาลใจในการดีไซน์คืออะไร ?</a:t>
            </a:r>
            <a:endParaRPr sz="900">
              <a:solidFill>
                <a:srgbClr val="666666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722925" y="2040400"/>
            <a:ext cx="281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การออกแบบของคุณตอบโจทย์กลุ่มผู้ใช้งานอย่างไร</a:t>
            </a: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 ?</a:t>
            </a:r>
            <a:endParaRPr sz="900">
              <a:solidFill>
                <a:srgbClr val="666666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710175" y="2934050"/>
            <a:ext cx="306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อะไรคือความท้าทายในการออกแบบของการประกวดครั้งนี้</a:t>
            </a: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 ?</a:t>
            </a:r>
            <a:endParaRPr sz="900">
              <a:solidFill>
                <a:srgbClr val="666666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710175" y="3841700"/>
            <a:ext cx="439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การเลือกใช้สุขภัณฑ์มีส่วนช่วยให้บรรลุวัตถุประสงค์ในการออกแบบของคุณได้อย่างไร</a:t>
            </a:r>
            <a:r>
              <a:rPr lang="en-US" sz="900">
                <a:solidFill>
                  <a:srgbClr val="666666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 ?</a:t>
            </a:r>
            <a:endParaRPr sz="900">
              <a:solidFill>
                <a:srgbClr val="666666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812800" y="2327623"/>
            <a:ext cx="28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788125" y="3198898"/>
            <a:ext cx="28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788125" y="4130048"/>
            <a:ext cx="28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1" lang="en-US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1" sz="8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3199380" y="1576496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3199380" y="2026167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6"/>
          <p:cNvSpPr/>
          <p:nvPr/>
        </p:nvSpPr>
        <p:spPr>
          <a:xfrm>
            <a:off x="3199380" y="2344668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6"/>
          <p:cNvSpPr/>
          <p:nvPr/>
        </p:nvSpPr>
        <p:spPr>
          <a:xfrm>
            <a:off x="3199380" y="2714927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3199380" y="3099023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/>
          <p:nvPr/>
        </p:nvSpPr>
        <p:spPr>
          <a:xfrm>
            <a:off x="3199380" y="3853355"/>
            <a:ext cx="109800" cy="109800"/>
          </a:xfrm>
          <a:prstGeom prst="ellipse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6"/>
          <p:cNvSpPr/>
          <p:nvPr/>
        </p:nvSpPr>
        <p:spPr>
          <a:xfrm>
            <a:off x="3199380" y="1063778"/>
            <a:ext cx="109800" cy="109800"/>
          </a:xfrm>
          <a:prstGeom prst="ellipse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3348125" y="849350"/>
            <a:ext cx="4852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C00000"/>
                </a:solidFill>
                <a:highlight>
                  <a:schemeClr val="lt1"/>
                </a:highlight>
                <a:latin typeface="Kanit"/>
                <a:ea typeface="Kanit"/>
                <a:cs typeface="Kanit"/>
                <a:sym typeface="Kanit"/>
              </a:rPr>
              <a:t>โปรดระบุรายการตรวจสอบคุณสมบัติของท่านอีกครั้งว่า </a:t>
            </a:r>
            <a:endParaRPr sz="1500">
              <a:solidFill>
                <a:srgbClr val="C00000"/>
              </a:solidFill>
              <a:highlight>
                <a:schemeClr val="lt1"/>
              </a:highlight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C00000"/>
                </a:solidFill>
                <a:highlight>
                  <a:schemeClr val="lt1"/>
                </a:highlight>
                <a:latin typeface="Kanit"/>
                <a:ea typeface="Kanit"/>
                <a:cs typeface="Kanit"/>
                <a:sym typeface="Kanit"/>
              </a:rPr>
              <a:t>ทุกอย่างถูกต้องและเป็นไปตามรูปแบบที่กำหนดอย่างสมบูรณ์</a:t>
            </a:r>
            <a:endParaRPr sz="1500">
              <a:solidFill>
                <a:srgbClr val="C00000"/>
              </a:solidFill>
              <a:highlight>
                <a:schemeClr val="lt1"/>
              </a:highlight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3348125" y="1453925"/>
            <a:ext cx="4990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โปรดตรวจสอบให้แน่ใจว่า ท่านระบุรหัสการประกวด (</a:t>
            </a: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Participant ID</a:t>
            </a: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) ไว้อย่างชัดเจนและถูกต้องในสไลด์ที่ 1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ผู้เข้าแข่งขัน 1 คน ต่อ 1 รายาร และ 1 ครั้งต่อบัญชี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3348125" y="1919525"/>
            <a:ext cx="49902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โปรดตรวจสอบให้แน่ใจว่า ผลงานการออกแบบของท่านเป็นไฟล์ต้นฉบับที่ท่านสร้างขึ้น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3348125" y="2238025"/>
            <a:ext cx="49902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ขนาดของพื้นที่ห้องน้ำในการออกแบบของท่าน ไม่ควรเกิน 6-7 ตารางเมตร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3348125" y="2608275"/>
            <a:ext cx="49902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โปรดยืนยันว่า ท่านไม่มีส่วนเกี่ยวข้องทางความสัมพันธ์กับพนักงานหรือบุคคลที่เกี่ยวข้องกับบริษัท LIXIL 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3348125" y="2969575"/>
            <a:ext cx="49902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โปรดตรวจสอบให้แน่ใจว่า ท่านอาศัยอยู่ในประเทศที่เข้าร่วมโครงการ และกำลังศึกษาแบบเต็มเวลา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ในมหาวิทยาลัยหรือสถาบันการศึกษาในประเทศที่กำหนด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ประเทศที่เข้าร่วมโครงการ ได้แก่ ออสเตรเลียและนิวซีแลนซ์, อินโดจีน(กัมพูชา ลาว และ เมียนมาร์), อินโดนีเซีย, ฟิลิปปินส์, ไทย และเวียดนาม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3348125" y="3746675"/>
            <a:ext cx="44571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ผลงานของท่าน</a:t>
            </a: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ควรเลือกใช้เฉพาะผลิตภัณฑ์ของ American Standard ในการออกแบบ</a:t>
            </a:r>
            <a:r>
              <a:rPr lang="en-US" sz="9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เท่านั้น</a:t>
            </a:r>
            <a:endParaRPr sz="900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/>
        </p:nvSpPr>
        <p:spPr>
          <a:xfrm>
            <a:off x="3284825" y="1134750"/>
            <a:ext cx="5437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ท่านจะต้องจัดเตรียมงานออกแบบพร้อมชื่อและข้อกำหนดเฉพาะสำหรับผลงานของท่านตามที่ระบุไว้ด้านล่าง โดยใช้เทมเพลตดังต่อไปนี้ ซึ่งไฟล์การนำเสนอไม่ควรเกิน 15 สไลด์ โดยเริ่มจาก </a:t>
            </a:r>
            <a:endParaRPr sz="10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(สไลด์ 1: ชื่อโปรเจกต์) และจบด้วย (สไลด์ 15: รายการตรวจสอบคุณสมบัติ)</a:t>
            </a:r>
            <a:endParaRPr sz="1500">
              <a:solidFill>
                <a:srgbClr val="54565F"/>
              </a:solidFill>
            </a:endParaRPr>
          </a:p>
        </p:txBody>
      </p:sp>
      <p:sp>
        <p:nvSpPr>
          <p:cNvPr id="70" name="Google Shape;70;p21"/>
          <p:cNvSpPr/>
          <p:nvPr/>
        </p:nvSpPr>
        <p:spPr>
          <a:xfrm>
            <a:off x="3332275" y="2152750"/>
            <a:ext cx="2251500" cy="19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1"/>
          <p:cNvSpPr/>
          <p:nvPr/>
        </p:nvSpPr>
        <p:spPr>
          <a:xfrm>
            <a:off x="3332275" y="2758500"/>
            <a:ext cx="2251500" cy="2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3260425" y="2086300"/>
            <a:ext cx="239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โปรดระบุคอนเซ็ปต์ที่สะท้อนถึงแนวคิดของท่าน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73" name="Google Shape;73;p21"/>
          <p:cNvSpPr txBox="1"/>
          <p:nvPr/>
        </p:nvSpPr>
        <p:spPr>
          <a:xfrm>
            <a:off x="3260425" y="2659663"/>
            <a:ext cx="21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อธิบายคอนเซ็ปต์ของท่านอย่างกระชับ 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โดยไม่เกิน 150 คำ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3332275" y="3483775"/>
            <a:ext cx="2251500" cy="19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3332275" y="4096200"/>
            <a:ext cx="2251500" cy="10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6077950" y="3203825"/>
            <a:ext cx="2251500" cy="25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950" y="2478980"/>
            <a:ext cx="2395200" cy="279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950" y="3076163"/>
            <a:ext cx="590525" cy="267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21"/>
          <p:cNvSpPr txBox="1"/>
          <p:nvPr/>
        </p:nvSpPr>
        <p:spPr>
          <a:xfrm>
            <a:off x="3260425" y="3377938"/>
            <a:ext cx="239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ภาพ Floorplan พร้อมเล่าเรื่องราวของท่านผ่านงานออกแบบ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0" name="Google Shape;80;p21"/>
          <p:cNvSpPr txBox="1"/>
          <p:nvPr/>
        </p:nvSpPr>
        <p:spPr>
          <a:xfrm>
            <a:off x="3260425" y="3999788"/>
            <a:ext cx="239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นำเสนอคอนเซ็ปต์ของท่านด้วยแบบจำลอง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4: ภาพรวม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5: ห้องน้ำเต็มรูปแบบ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6: พื้นที่อาบน้ำ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7: พื้นที่โถสุขภัณฑ์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8: พื้นที่อ่างล้างหน้า</a:t>
            </a:r>
            <a:endParaRPr sz="900">
              <a:solidFill>
                <a:srgbClr val="54565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- สไลด์ 9 และ 10: ภาพผลงานเพิ่มเติม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1" name="Google Shape;81;p21"/>
          <p:cNvSpPr txBox="1"/>
          <p:nvPr/>
        </p:nvSpPr>
        <p:spPr>
          <a:xfrm>
            <a:off x="6006100" y="2086288"/>
            <a:ext cx="2395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highlight>
                  <a:schemeClr val="lt1"/>
                </a:highlight>
                <a:latin typeface="Kanit Light"/>
                <a:ea typeface="Kanit Light"/>
                <a:cs typeface="Kanit Light"/>
                <a:sym typeface="Kanit Light"/>
              </a:rPr>
              <a:t>รายละเอียดเฉพาะ: สี วัสดุ และงานเคลือบผิว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6077950" y="2350750"/>
            <a:ext cx="2251500" cy="1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8473150" y="2622750"/>
            <a:ext cx="275100" cy="1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6077950" y="2949725"/>
            <a:ext cx="2251500" cy="1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1"/>
          <p:cNvSpPr txBox="1"/>
          <p:nvPr/>
        </p:nvSpPr>
        <p:spPr>
          <a:xfrm>
            <a:off x="6006100" y="2675125"/>
            <a:ext cx="274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ระบุรายชื่อผลิตภัณฑ์ทั้งหมดที่ท่านเลือกใช้ในงานออกแบบ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6077950" y="3949800"/>
            <a:ext cx="2251500" cy="1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5987625" y="3259750"/>
            <a:ext cx="154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อธิบายเรื่องราวผลงานดีไซน์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88" name="Google Shape;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950" y="3695963"/>
            <a:ext cx="1379100" cy="2253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21"/>
          <p:cNvSpPr/>
          <p:nvPr/>
        </p:nvSpPr>
        <p:spPr>
          <a:xfrm>
            <a:off x="6061250" y="3548700"/>
            <a:ext cx="2251500" cy="11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7457050" y="3737525"/>
            <a:ext cx="615000" cy="18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 txBox="1"/>
          <p:nvPr/>
        </p:nvSpPr>
        <p:spPr>
          <a:xfrm>
            <a:off x="5993800" y="3844375"/>
            <a:ext cx="176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ระบุ</a:t>
            </a:r>
            <a:r>
              <a:rPr lang="en-US" sz="900">
                <a:solidFill>
                  <a:srgbClr val="54565F"/>
                </a:solidFill>
                <a:latin typeface="Kanit Light"/>
                <a:ea typeface="Kanit Light"/>
                <a:cs typeface="Kanit Light"/>
                <a:sym typeface="Kanit Light"/>
              </a:rPr>
              <a:t>รายการตรวจสอบคุณสมบัติ </a:t>
            </a:r>
            <a:endParaRPr sz="900">
              <a:solidFill>
                <a:srgbClr val="54565F"/>
              </a:solidFill>
              <a:highlight>
                <a:schemeClr val="lt1"/>
              </a:highlight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/>
        </p:nvSpPr>
        <p:spPr>
          <a:xfrm>
            <a:off x="342229" y="1867376"/>
            <a:ext cx="6078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Project Name </a:t>
            </a:r>
            <a:r>
              <a:rPr b="1" lang="en-US" sz="26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Line 1</a:t>
            </a:r>
            <a:r>
              <a:rPr b="1" lang="en-US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  </a:t>
            </a:r>
            <a:r>
              <a:rPr b="0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(ใส่ชื่อโ</a:t>
            </a:r>
            <a:r>
              <a:rPr lang="en-US" sz="24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ป</a:t>
            </a:r>
            <a:r>
              <a:rPr b="0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รเจ</a:t>
            </a:r>
            <a:r>
              <a:rPr lang="en-US" sz="24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กต์</a:t>
            </a:r>
            <a:r>
              <a:rPr b="0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) </a:t>
            </a:r>
            <a:endParaRPr b="0" i="0" sz="2400" u="none" cap="none" strike="noStrike">
              <a:solidFill>
                <a:srgbClr val="54565F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4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Project Name </a:t>
            </a:r>
            <a:r>
              <a:rPr b="1" lang="en-US" sz="26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Line 2</a:t>
            </a:r>
            <a:r>
              <a:rPr b="1" lang="en-US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  </a:t>
            </a:r>
            <a:r>
              <a:rPr lang="en-US" sz="2400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(ใส่ชื่อโปรเจกต์) </a:t>
            </a:r>
            <a:endParaRPr sz="2400">
              <a:solidFill>
                <a:srgbClr val="54565F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400">
              <a:solidFill>
                <a:srgbClr val="54565F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Participant ID </a:t>
            </a:r>
            <a:endParaRPr b="1" i="0" sz="2400" u="none" cap="none" strike="noStrike">
              <a:solidFill>
                <a:srgbClr val="54565F"/>
              </a:solidFill>
              <a:latin typeface="Kanit"/>
              <a:ea typeface="Kanit"/>
              <a:cs typeface="Kanit"/>
              <a:sym typeface="Kani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400" u="none" cap="none" strike="noStrike">
                <a:solidFill>
                  <a:srgbClr val="54565F"/>
                </a:solidFill>
                <a:latin typeface="Kanit"/>
                <a:ea typeface="Kanit"/>
                <a:cs typeface="Kanit"/>
                <a:sym typeface="Kanit"/>
              </a:rPr>
              <a:t>(ใส่รหัสการประกวด เช่น ASDAXX-XXXX)</a:t>
            </a:r>
            <a:endParaRPr b="0" i="0" sz="2400" u="none" cap="none" strike="noStrike">
              <a:solidFill>
                <a:srgbClr val="54565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/>
        </p:nvSpPr>
        <p:spPr>
          <a:xfrm>
            <a:off x="270925" y="1423850"/>
            <a:ext cx="5329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อธิบายคอนเซ็ปต์ของท่านอย่างกระชับ โดยไม่เกิน 150 คำ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หากต้องการอธิบายเรื่องราวการออกแบบของ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ท่าน</a:t>
            </a: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อย่างละเอียดสามารถใส่ใน Appendix (สไลดัที่ 14)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(ใส่ข้อความ)</a:t>
            </a:r>
            <a:endParaRPr i="0" sz="11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/>
        </p:nvSpPr>
        <p:spPr>
          <a:xfrm>
            <a:off x="354566" y="4288402"/>
            <a:ext cx="855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2"/>
                </a:solidFill>
              </a:rPr>
              <a:t>Enter here</a:t>
            </a:r>
            <a:endParaRPr b="1" sz="800">
              <a:solidFill>
                <a:schemeClr val="dk2"/>
              </a:solidFill>
            </a:endParaRPr>
          </a:p>
        </p:txBody>
      </p:sp>
      <p:graphicFrame>
        <p:nvGraphicFramePr>
          <p:cNvPr id="107" name="Google Shape;107;p24"/>
          <p:cNvGraphicFramePr/>
          <p:nvPr/>
        </p:nvGraphicFramePr>
        <p:xfrm>
          <a:off x="6095890" y="9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{029CF3FB-5120-4DE9-B897-3229AA8570A8}</a:tableStyleId>
              </a:tblPr>
              <a:tblGrid>
                <a:gridCol w="1945125"/>
                <a:gridCol w="1028950"/>
              </a:tblGrid>
              <a:tr h="20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พื้นที่ห้องน้ำรวม ตร.ม. (รวมผนังและเสา)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Kanit"/>
                          <a:ea typeface="Kanit"/>
                          <a:cs typeface="Kanit"/>
                          <a:sym typeface="Kanit"/>
                        </a:rPr>
                        <a:t>พื้นที่               ตร.ม.</a:t>
                      </a:r>
                      <a:endParaRPr sz="800" u="none" cap="none" strike="noStrike"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T="45725" marB="45725" marR="91450" marL="91450">
                    <a:lnL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24"/>
          <p:cNvSpPr txBox="1"/>
          <p:nvPr/>
        </p:nvSpPr>
        <p:spPr>
          <a:xfrm>
            <a:off x="229219" y="1124411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ผังพื้นที่และรูปด้าน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303825" y="3801800"/>
            <a:ext cx="1322100" cy="8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255124" y="1566206"/>
            <a:ext cx="2335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Kanit Light"/>
              <a:buChar char="●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 floor plan elevations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Kanit Light"/>
              <a:buChar char="●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ระบุพื้นที่พื้นห้องน้ำทั้งหมดที่มุมขวาบนของสไลด์ (สูงสุด 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7</a:t>
            </a: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 ตารางเมตร) 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และขนาดในผังพื้นที่ (ยาว x กว้าง)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Kanit Light"/>
              <a:buChar char="●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พื้นที่ของห้องน้ำต้องรวมถึงความหนาของผนังและเสา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/>
        </p:nvSpPr>
        <p:spPr>
          <a:xfrm>
            <a:off x="222070" y="882053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ภาพรวม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280174" y="1559731"/>
            <a:ext cx="23358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ใช้พื้นที่ทางด้านขวาของสไลด์เพื่ออธิบายการออกแบบพื้นที่ห้องน้ำ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สำหรับที่อยู่อาศัย</a:t>
            </a: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 (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Residential Bathroom</a:t>
            </a: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) เพื่ออธิบายเรื่องราวการออกแบบห้องน้ำของ</a:t>
            </a:r>
            <a:r>
              <a:rPr lang="en-US" sz="1000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ท่าน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/>
        </p:nvSpPr>
        <p:spPr>
          <a:xfrm>
            <a:off x="230867" y="1080586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ภาพห้องน้ำ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ใช้พื้นที่ทางด้านขวาของสไลด์เพื่อแสดงภาพห้องน้ำทั้งหมด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230867" y="1080586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พื้นที่อาบ</a:t>
            </a:r>
            <a:r>
              <a:rPr b="0" i="0" lang="en-US" sz="1000" u="none" cap="none" strike="noStrike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น้ำ</a:t>
            </a:r>
            <a:endParaRPr b="0" i="0" sz="400" u="none" cap="none" strike="noStrike">
              <a:solidFill>
                <a:srgbClr val="33374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ใช้พื้นที่ทางด้านขวาของสไลด์เพื่อแสดงภาพพื้นที่อาบน้ำ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/>
        </p:nvSpPr>
        <p:spPr>
          <a:xfrm>
            <a:off x="280174" y="1887606"/>
            <a:ext cx="233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ใช้กล่องข้อความนี้เพื่ออธิบาย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NOTE (ข้อความด้านล่างนี้สามารถลบได้)</a:t>
            </a:r>
            <a:endParaRPr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Kanit Light"/>
              <a:buChar char="•"/>
            </a:pPr>
            <a:r>
              <a:rPr i="0" lang="en-US" sz="1000" u="none" cap="none" strike="noStrike">
                <a:solidFill>
                  <a:srgbClr val="666666"/>
                </a:solidFill>
                <a:latin typeface="Kanit Light"/>
                <a:ea typeface="Kanit Light"/>
                <a:cs typeface="Kanit Light"/>
                <a:sym typeface="Kanit Light"/>
              </a:rPr>
              <a:t>ใช้พื้นที่ทางด้านขวาของสไลด์เพื่อแสดงภาพพื้นที่โถสุขภัณฑ์</a:t>
            </a:r>
            <a:endParaRPr i="0" sz="1000" u="none" cap="none" strike="noStrike">
              <a:solidFill>
                <a:srgbClr val="666666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230867" y="1080586"/>
            <a:ext cx="233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พื้นที่</a:t>
            </a:r>
            <a:r>
              <a:rPr lang="en-US" sz="1000">
                <a:solidFill>
                  <a:srgbClr val="747081"/>
                </a:solidFill>
                <a:latin typeface="Kanit"/>
                <a:ea typeface="Kanit"/>
                <a:cs typeface="Kanit"/>
                <a:sym typeface="Kanit"/>
              </a:rPr>
              <a:t>โถสุขภัณฑ์</a:t>
            </a:r>
            <a:endParaRPr sz="1000">
              <a:solidFill>
                <a:srgbClr val="74708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