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82CF62-8CB6-4B97-80D8-4EB59ABF3CD6}">
  <a:tblStyle styleId="{D482CF62-8CB6-4B97-80D8-4EB59ABF3C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FCB1B2F-9CC4-4A46-B84C-D4D60A3CB03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8b1c3870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48b1c3870a_0_5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e5fcd03bb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3e5fcd03bb_3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d59bab9d6_0_4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3d59bab9d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3d59bab9d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990e64e07_1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990e64e07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4990e64e07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b1d9bfb92_0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b1d9bfb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3b1d9bfb9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TitleSlide">
  <p:cSld name="PresentationTemplate_Title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title="LXL-729-ASDA2026_Competition-PPT-180325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7_ToiletArea">
  <p:cSld name="Slide6_ToiletAre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 title="LXL-729-ASDA2026_Competition-PPT-1803259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8_BasinArea">
  <p:cSld name="Slide7_BasinAre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 title="LXL-729-ASDA2026_Competition-PPT-18032510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9_OptionalImages/Information">
  <p:cSld name="Slide9_OptionalImages/Informa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 title="LXL-729-ASDA2026_Competition-PPT-180325A1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0_OptionalImages/Information">
  <p:cSld name="Slide9_OptionalImages/Information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4" title="LXL-729-ASDA2026_Competition-PPT-180325A12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1_Specifications">
  <p:cSld name="Slide11_Specifica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 title="LXL-729-ASDA2026_Competition-PPT-180325A13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2_Specifications">
  <p:cSld name="Slide10_Specificatio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6" title="LXL-729-ASDA2026_Competition-PPT-180325A14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3_ASproducts">
  <p:cSld name="Slide12_ASprodu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7" title="LXL-729-ASDA2026_Competition-PPT-180325A15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/>
          <p:nvPr/>
        </p:nvSpPr>
        <p:spPr>
          <a:xfrm>
            <a:off x="228600" y="1371600"/>
            <a:ext cx="1657500" cy="19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 title="LXL-729-ASDA2026_Competition-PPT-180325A16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/>
          <p:nvPr/>
        </p:nvSpPr>
        <p:spPr>
          <a:xfrm>
            <a:off x="344100" y="689950"/>
            <a:ext cx="62355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Design Story </a:t>
            </a: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Limit to 150 words per answer.</a:t>
            </a:r>
            <a:endParaRPr b="0" i="1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What is the inspiration for your design?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design fulfill the need of the target users?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design fulfill the design challenge?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choice of products contribute to the purpose of the design?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Title">
  <p:cSld name="End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 title="LXL-729-ASDA2026_Competition-PPT-180325A1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InstructionGuidelines">
  <p:cSld name="PresentationTemplate_InstructionGuideline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title="LXL-729-ASDA2026_Competition-PPT-18032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Checklist">
  <p:cSld name="PresentationTemplate_InstructionGuidelines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title="LXL-729-ASDA2026_Competition-PPT-1803252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3285800" y="532875"/>
            <a:ext cx="5489100" cy="4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Google Shape;22;p4"/>
          <p:cNvGraphicFramePr/>
          <p:nvPr/>
        </p:nvGraphicFramePr>
        <p:xfrm>
          <a:off x="3450875" y="99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{D482CF62-8CB6-4B97-80D8-4EB59ABF3CD6}</a:tableStyleId>
              </a:tblPr>
              <a:tblGrid>
                <a:gridCol w="4828700"/>
              </a:tblGrid>
              <a:tr h="45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C00000"/>
                          </a:solidFill>
                        </a:rPr>
                        <a:t>Before you submit, let’s check that everything’s in place</a:t>
                      </a:r>
                      <a:endParaRPr b="1" sz="13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A friendly reminder to check that your entry follows the required template and</a:t>
                      </a: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 is </a:t>
                      </a: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complete!</a:t>
                      </a:r>
                      <a:endParaRPr b="1" i="1" sz="1000">
                        <a:solidFill>
                          <a:srgbClr val="C00000"/>
                        </a:solidFill>
                      </a:endParaRPr>
                    </a:p>
                  </a:txBody>
                  <a:tcPr marT="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Please make sure the Participant ID is clearly indicated on Slide 1 – remember, only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participant per entry (no group work) and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submission per login account.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Ensure your entry is an original design created by you.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The size of the bathroom in your design should fall within the allowable range (6-7sqm).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Please confirm that you are not a relative of any LIXIL employees or closely related persons of LIXIL employees or judges.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Ensure that you reside within the participating countries and are attending studies full-time at a university or educational institution in the specified countries.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900">
                          <a:solidFill>
                            <a:schemeClr val="dk1"/>
                          </a:solidFill>
                        </a:rPr>
                        <a:t>Participating countries include: ANZ (Australia and New Zealand), Indochina (Cambodia, Laos, and Myanmar), Indonesia, Philippines, Thailand, and Vietnam.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Lastly, only American Standard products should be used in your renderings.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_ProjectName">
  <p:cSld name="Slide1_ProjectNam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 title="LXL-729-ASDA2026_Competition-PPT-180325A3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526950" y="1891700"/>
            <a:ext cx="3597600" cy="158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2_DesignConcept">
  <p:cSld name="Slide2_DesignConcep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title="LXL-729-ASDA2026_Competition-PPT-180325A4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22375" y="1535600"/>
            <a:ext cx="4968300" cy="132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>
              <a:spcBef>
                <a:spcPts val="750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3_Floorplan&amp;Elevations">
  <p:cSld name="Slide3_Floorplan&amp;Elevatio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 title="LXL-729-ASDA2026_Competition-PPT-180325A5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325800" y="3817275"/>
            <a:ext cx="1179600" cy="441900"/>
          </a:xfrm>
          <a:prstGeom prst="rect">
            <a:avLst/>
          </a:prstGeom>
          <a:solidFill>
            <a:srgbClr val="5456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325802" y="4259175"/>
            <a:ext cx="1179600" cy="29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/>
          <p:nvPr/>
        </p:nvSpPr>
        <p:spPr>
          <a:xfrm>
            <a:off x="311441" y="3805264"/>
            <a:ext cx="1244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lt1"/>
                </a:solidFill>
              </a:rPr>
              <a:t>Total Bathroom Area in sqm </a:t>
            </a:r>
            <a:r>
              <a:rPr i="1" lang="en-US" sz="800">
                <a:solidFill>
                  <a:schemeClr val="lt1"/>
                </a:solidFill>
              </a:rPr>
              <a:t>(including wall &amp; columns)</a:t>
            </a:r>
            <a:endParaRPr i="1"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4_Overview">
  <p:cSld name="Slide8_OptionalImages/Informa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title="LXL-729-ASDA2026_Competition-PPT-1803256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5_FullBathroom">
  <p:cSld name="Slide4_FullBathro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title="LXL-729-ASDA2026_Competition-PPT-1803257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6_ShowerArea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 title="LXL-729-ASDA2026_Competition-PPT-1803258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0" title="LXL-729-ASDA2026_Competition-PPT-1803257 (1).png"/>
          <p:cNvPicPr preferRelativeResize="0"/>
          <p:nvPr/>
        </p:nvPicPr>
        <p:blipFill rotWithShape="1">
          <a:blip r:embed="rId3">
            <a:alphaModFix/>
          </a:blip>
          <a:srcRect b="32768" l="65434" r="0" t="0"/>
          <a:stretch/>
        </p:blipFill>
        <p:spPr>
          <a:xfrm>
            <a:off x="5983352" y="102"/>
            <a:ext cx="3160648" cy="38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/>
        </p:nvSpPr>
        <p:spPr>
          <a:xfrm>
            <a:off x="263713" y="1640367"/>
            <a:ext cx="141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show basin area visuals.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/>
        </p:nvSpPr>
        <p:spPr>
          <a:xfrm>
            <a:off x="263713" y="1640367"/>
            <a:ext cx="141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optional images/ information.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/>
        </p:nvSpPr>
        <p:spPr>
          <a:xfrm>
            <a:off x="263713" y="1640367"/>
            <a:ext cx="141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optional images/ information.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/>
        </p:nvSpPr>
        <p:spPr>
          <a:xfrm>
            <a:off x="263713" y="1640367"/>
            <a:ext cx="141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colors, materials and finishes.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/>
        </p:nvSpPr>
        <p:spPr>
          <a:xfrm>
            <a:off x="263725" y="1640380"/>
            <a:ext cx="141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colors, materials and finishes.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/>
        </p:nvSpPr>
        <p:spPr>
          <a:xfrm>
            <a:off x="263725" y="1642495"/>
            <a:ext cx="13731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to: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700"/>
              <a:buFont typeface="Arial"/>
              <a:buAutoNum type="arabicPeriod"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Indicate the list of American Standard products used with the template on the right.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700"/>
              <a:buFont typeface="Arial"/>
              <a:buAutoNum type="arabicPeriod"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State the reason for selecting each product and why you believe it addresses the needs of travelers in hospitality bathroom spaces.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You may use more than one slide if required.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34"/>
          <p:cNvGraphicFramePr/>
          <p:nvPr/>
        </p:nvGraphicFramePr>
        <p:xfrm>
          <a:off x="1880600" y="3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{7FCB1B2F-9CC4-4A46-B84C-D4D60A3CB033}</a:tableStyleId>
              </a:tblPr>
              <a:tblGrid>
                <a:gridCol w="560800"/>
                <a:gridCol w="1740450"/>
                <a:gridCol w="1801425"/>
                <a:gridCol w="2936400"/>
              </a:tblGrid>
              <a:tr h="23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FFFFFF"/>
                          </a:solidFill>
                        </a:rPr>
                        <a:t>Product Name</a:t>
                      </a:r>
                      <a:endParaRPr b="1"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FFFFFF"/>
                          </a:solidFill>
                        </a:rPr>
                        <a:t>Product Image</a:t>
                      </a:r>
                      <a:endParaRPr b="1"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rgbClr val="FFFFFF"/>
                          </a:solidFill>
                        </a:rPr>
                        <a:t>Reason for Selection</a:t>
                      </a:r>
                      <a:endParaRPr b="1" sz="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1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Smart Washer M-bidet</a:t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To provide users with an additional personal cleansing option. A manual bidet is a more convenient and comfortable option compared to the traditional trigger spray as it allows users to remain seated while using the bidet.</a:t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2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3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4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136" name="Google Shape;1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029" y="664900"/>
            <a:ext cx="907550" cy="9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 txBox="1"/>
          <p:nvPr/>
        </p:nvSpPr>
        <p:spPr>
          <a:xfrm>
            <a:off x="2994438" y="1265350"/>
            <a:ext cx="4811400" cy="1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FOR ILLUSTRATION ONLY, PLEASE DELETE IN YOUR FINAL SUBMISSION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/>
        </p:nvSpPr>
        <p:spPr>
          <a:xfrm>
            <a:off x="812800" y="1162798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5"/>
          <p:cNvSpPr txBox="1"/>
          <p:nvPr/>
        </p:nvSpPr>
        <p:spPr>
          <a:xfrm>
            <a:off x="812800" y="2081123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5"/>
          <p:cNvSpPr txBox="1"/>
          <p:nvPr/>
        </p:nvSpPr>
        <p:spPr>
          <a:xfrm>
            <a:off x="812800" y="2999448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5"/>
          <p:cNvSpPr txBox="1"/>
          <p:nvPr/>
        </p:nvSpPr>
        <p:spPr>
          <a:xfrm>
            <a:off x="812800" y="3917773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/>
          <p:nvPr/>
        </p:nvSpPr>
        <p:spPr>
          <a:xfrm>
            <a:off x="3199380" y="1576496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6"/>
          <p:cNvSpPr/>
          <p:nvPr/>
        </p:nvSpPr>
        <p:spPr>
          <a:xfrm>
            <a:off x="3199380" y="2026167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6"/>
          <p:cNvSpPr/>
          <p:nvPr/>
        </p:nvSpPr>
        <p:spPr>
          <a:xfrm>
            <a:off x="3199380" y="2344668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>
            <a:off x="3199380" y="2663152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6"/>
          <p:cNvSpPr/>
          <p:nvPr/>
        </p:nvSpPr>
        <p:spPr>
          <a:xfrm>
            <a:off x="3199380" y="3137436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3199380" y="3853355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3199380" y="1063778"/>
            <a:ext cx="109800" cy="109800"/>
          </a:xfrm>
          <a:prstGeom prst="ellipse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/>
          <p:nvPr/>
        </p:nvSpPr>
        <p:spPr>
          <a:xfrm>
            <a:off x="3290775" y="970381"/>
            <a:ext cx="4959000" cy="37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8"/>
          <p:cNvSpPr/>
          <p:nvPr/>
        </p:nvSpPr>
        <p:spPr>
          <a:xfrm>
            <a:off x="3115650" y="1348800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8"/>
          <p:cNvSpPr/>
          <p:nvPr/>
        </p:nvSpPr>
        <p:spPr>
          <a:xfrm>
            <a:off x="3115650" y="1806000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8"/>
          <p:cNvSpPr/>
          <p:nvPr/>
        </p:nvSpPr>
        <p:spPr>
          <a:xfrm>
            <a:off x="3115650" y="2098100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3115650" y="2435456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8"/>
          <p:cNvSpPr/>
          <p:nvPr/>
        </p:nvSpPr>
        <p:spPr>
          <a:xfrm>
            <a:off x="3115650" y="2757339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8"/>
          <p:cNvSpPr/>
          <p:nvPr/>
        </p:nvSpPr>
        <p:spPr>
          <a:xfrm>
            <a:off x="3115650" y="3214539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8"/>
          <p:cNvSpPr/>
          <p:nvPr/>
        </p:nvSpPr>
        <p:spPr>
          <a:xfrm>
            <a:off x="3115650" y="4085876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6" name="Google Shape;176;p38"/>
          <p:cNvGraphicFramePr/>
          <p:nvPr/>
        </p:nvGraphicFramePr>
        <p:xfrm>
          <a:off x="3335406" y="966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{D482CF62-8CB6-4B97-80D8-4EB59ABF3CD6}</a:tableStyleId>
              </a:tblPr>
              <a:tblGrid>
                <a:gridCol w="4828700"/>
              </a:tblGrid>
              <a:tr h="198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Check if completed: 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Participant ID is indicated on Slide 1 – only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participant per entry (no group work) and </a:t>
                      </a:r>
                      <a:br>
                        <a:rPr lang="en-US" sz="900">
                          <a:solidFill>
                            <a:schemeClr val="dk1"/>
                          </a:solidFill>
                        </a:rPr>
                      </a:b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submission per login account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Entry is an original design by the participant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Entry is complete in the required template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Size of bathroom in design entry is within the allowable range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Participant is not a relative to LIXIL employees and/or Closely Related Persons of LIXIL employees and/or of the judges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Participant resides within the participating countries on a full-time basis and the participant </a:t>
                      </a:r>
                      <a:br>
                        <a:rPr lang="en-US" sz="900">
                          <a:solidFill>
                            <a:schemeClr val="dk1"/>
                          </a:solidFill>
                        </a:rPr>
                      </a:b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is physically attending their studies (in any manner) at a university or educational institution situated outside of the specified countries.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900">
                          <a:solidFill>
                            <a:schemeClr val="dk1"/>
                          </a:solidFill>
                        </a:rPr>
                        <a:t>Participating countries are ANZ (being Australia and New Zealand), Indochina (being Cambodia, Laos, and Myanmar), Indonesia, Philippines, Thailand, and Vietnam.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Only American Standard products are used in renderings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38"/>
          <p:cNvSpPr/>
          <p:nvPr/>
        </p:nvSpPr>
        <p:spPr>
          <a:xfrm>
            <a:off x="3119561" y="1087723"/>
            <a:ext cx="109800" cy="109800"/>
          </a:xfrm>
          <a:prstGeom prst="ellipse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/>
        </p:nvSpPr>
        <p:spPr>
          <a:xfrm>
            <a:off x="514697" y="2016762"/>
            <a:ext cx="42249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54565F"/>
                </a:solidFill>
              </a:rPr>
              <a:t>Project Name Line 1</a:t>
            </a:r>
            <a:endParaRPr i="0" sz="2600" u="none" cap="none" strike="noStrike">
              <a:solidFill>
                <a:srgbClr val="54565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54565F"/>
                </a:solidFill>
              </a:rPr>
              <a:t>Project Name Line 2</a:t>
            </a:r>
            <a:endParaRPr i="0" sz="2600" u="none" cap="none" strike="noStrike">
              <a:solidFill>
                <a:srgbClr val="54565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54565F"/>
                </a:solidFill>
              </a:rPr>
              <a:t>Participant ID</a:t>
            </a:r>
            <a:endParaRPr i="0" sz="2600" u="none" cap="none" strike="noStrike">
              <a:solidFill>
                <a:srgbClr val="54565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/>
        </p:nvSpPr>
        <p:spPr>
          <a:xfrm>
            <a:off x="416075" y="1522400"/>
            <a:ext cx="4980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Describe your design concept within 150 words here. </a:t>
            </a:r>
            <a:b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Elaborate your design story in Appendix (Slide 14).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rgbClr val="282830"/>
                </a:solidFill>
                <a:latin typeface="Arial"/>
                <a:ea typeface="Arial"/>
                <a:cs typeface="Arial"/>
                <a:sym typeface="Arial"/>
              </a:rPr>
              <a:t>&lt;insert text&gt;</a:t>
            </a:r>
            <a:endParaRPr b="0" i="0" sz="1000" u="none" cap="none" strike="noStrike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/>
        </p:nvSpPr>
        <p:spPr>
          <a:xfrm>
            <a:off x="263725" y="1640375"/>
            <a:ext cx="140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description, if required.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700"/>
              <a:buFont typeface="Arial"/>
              <a:buChar char="●"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floor plan and elevations.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700"/>
              <a:buFont typeface="Arial"/>
              <a:buChar char="●"/>
            </a:pPr>
            <a:r>
              <a:rPr lang="en-US" sz="700">
                <a:solidFill>
                  <a:srgbClr val="333741"/>
                </a:solidFill>
              </a:rPr>
              <a:t>Indicate total bathroom floor area at the top right-hand corner of the slide (maximum 7sqm), and dimensions in floor plan (length x width).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700"/>
              <a:buFont typeface="Arial"/>
              <a:buChar char="●"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Bathroom floor area includes thickness of walls and columns.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4"/>
          <p:cNvSpPr txBox="1"/>
          <p:nvPr/>
        </p:nvSpPr>
        <p:spPr>
          <a:xfrm>
            <a:off x="329941" y="4263777"/>
            <a:ext cx="855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2"/>
                </a:solidFill>
              </a:rPr>
              <a:t>Enter here</a:t>
            </a:r>
            <a:endParaRPr b="1"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/>
        </p:nvSpPr>
        <p:spPr>
          <a:xfrm>
            <a:off x="263713" y="1640367"/>
            <a:ext cx="1411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show the bathroom space design in context of the whole hotel room space to support the design story of your bathroom.</a:t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/>
        </p:nvSpPr>
        <p:spPr>
          <a:xfrm>
            <a:off x="263713" y="1640367"/>
            <a:ext cx="141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show full bathroom visuals.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/>
        </p:nvSpPr>
        <p:spPr>
          <a:xfrm>
            <a:off x="263713" y="1640367"/>
            <a:ext cx="141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show shower area visuals.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/>
        </p:nvSpPr>
        <p:spPr>
          <a:xfrm>
            <a:off x="263713" y="1640367"/>
            <a:ext cx="141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this text box for description, if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Use the space on the right to </a:t>
            </a:r>
            <a:b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7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show toilet area visuals.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