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5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2" r:id="rId16"/>
    <p:sldId id="267" r:id="rId17"/>
    <p:sldId id="273" r:id="rId18"/>
    <p:sldId id="269" r:id="rId19"/>
    <p:sldId id="270" r:id="rId20"/>
    <p:sldId id="271" r:id="rId21"/>
  </p:sldIdLst>
  <p:sldSz cx="9144000" cy="5715000" type="screen16x10"/>
  <p:notesSz cx="6858000" cy="9144000"/>
  <p:embeddedFontLst>
    <p:embeddedFont>
      <p:font typeface="Arial Black" panose="020B0A04020102020204" pitchFamily="3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arabun" panose="020B0604020202020204" charset="-34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xWbWliZaQIVklzdKhmY9yfdmi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15" autoAdjust="0"/>
  </p:normalViewPr>
  <p:slideViewPr>
    <p:cSldViewPr snapToGrid="0">
      <p:cViewPr varScale="1">
        <p:scale>
          <a:sx n="97" d="100"/>
          <a:sy n="97" d="100"/>
        </p:scale>
        <p:origin x="10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1667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3194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d59bab9d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13d59bab9d6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13d59bab9d6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Template_TitleSlide">
  <p:cSld name="PresentationTemplate_Title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8_OptionalImages/Information">
  <p:cSld name="Slide8_OptionalImages/Informa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6"/>
          <p:cNvSpPr/>
          <p:nvPr/>
        </p:nvSpPr>
        <p:spPr>
          <a:xfrm>
            <a:off x="228600" y="1371600"/>
            <a:ext cx="1657350" cy="19088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10_Specifications">
  <p:cSld name="Slide10_Specificatio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8"/>
          <p:cNvSpPr/>
          <p:nvPr/>
        </p:nvSpPr>
        <p:spPr>
          <a:xfrm>
            <a:off x="228600" y="1371600"/>
            <a:ext cx="1657350" cy="19088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12_ASproducts">
  <p:cSld name="Slide12_ASprodu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0"/>
          <p:cNvSpPr/>
          <p:nvPr/>
        </p:nvSpPr>
        <p:spPr>
          <a:xfrm>
            <a:off x="228600" y="1371600"/>
            <a:ext cx="1657350" cy="19088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pendix">
  <p:cSld name="CUSTOM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13d4fe907f8_0_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13d4fe907f8_0_0"/>
          <p:cNvSpPr txBox="1"/>
          <p:nvPr/>
        </p:nvSpPr>
        <p:spPr>
          <a:xfrm>
            <a:off x="334312" y="776521"/>
            <a:ext cx="6235500" cy="380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50" b="1" i="0" u="none" strike="noStrike" cap="none" dirty="0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Design Story </a:t>
            </a:r>
            <a:r>
              <a:rPr lang="en-US" sz="1050" b="0" i="0" u="none" strike="noStrike" cap="none" dirty="0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th-TH" sz="1050" i="0" dirty="0">
                <a:effectLst/>
                <a:latin typeface="Arial" panose="020B0604020202020204" pitchFamily="34" charset="0"/>
              </a:rPr>
              <a:t>เรื่องราวการออกแบบ – แต่ละข้อไม่เกิน 150 คำ</a:t>
            </a:r>
            <a:endParaRPr lang="en-US" sz="1050" i="0" dirty="0">
              <a:effectLst/>
              <a:latin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50" b="0" i="0" u="none" strike="noStrike" cap="none" dirty="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41"/>
              </a:buClr>
              <a:buSzPts val="1000"/>
              <a:buFont typeface="Arial"/>
              <a:buChar char="●"/>
            </a:pPr>
            <a:r>
              <a:rPr lang="th-TH" sz="1050" i="0" dirty="0">
                <a:effectLst/>
                <a:latin typeface="Arial" panose="020B0604020202020204" pitchFamily="34" charset="0"/>
              </a:rPr>
              <a:t>แรงบันดาลใจในการออกแบบของคุณคืออะไร</a:t>
            </a:r>
            <a:endParaRPr lang="th-TH" sz="1050" b="0" i="0" u="none" strike="noStrike" cap="none" dirty="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th-TH" sz="1050" b="0" i="0" u="none" strike="noStrike" cap="none" dirty="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50" b="0" i="0" u="none" strike="noStrike" cap="none" dirty="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50" b="0" i="0" u="none" strike="noStrike" cap="none" dirty="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50" b="0" i="0" u="none" strike="noStrike" cap="none" dirty="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41"/>
              </a:buClr>
              <a:buSzPts val="1000"/>
              <a:buFont typeface="Arial"/>
              <a:buChar char="●"/>
            </a:pPr>
            <a:r>
              <a:rPr lang="th-TH" sz="1050" i="0" dirty="0">
                <a:effectLst/>
                <a:latin typeface="Arial" panose="020B0604020202020204" pitchFamily="34" charset="0"/>
              </a:rPr>
              <a:t>การออกแบบของคุณตอบโจทย์กลุ่มผู้ใช้งานอย่างไร</a:t>
            </a:r>
            <a:endParaRPr sz="1050" b="0" i="0" u="none" strike="noStrike" cap="none" dirty="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50" b="0" i="0" u="none" strike="noStrike" cap="none" dirty="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50" b="0" i="0" u="none" strike="noStrike" cap="none" dirty="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50" b="0" i="0" u="none" strike="noStrike" cap="none" dirty="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50" b="0" i="0" u="none" strike="noStrike" cap="none" dirty="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41"/>
              </a:buClr>
              <a:buSzPts val="1000"/>
              <a:buFont typeface="Arial"/>
              <a:buChar char="●"/>
            </a:pPr>
            <a:r>
              <a:rPr lang="th-TH" sz="1050" b="0" i="0" u="none" strike="noStrike" cap="none" dirty="0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อะไรคือความท้าทายในการออกแบบของการประกวดครั้งนี้</a:t>
            </a:r>
            <a:endParaRPr sz="1050" b="0" i="0" u="none" strike="noStrike" cap="none" dirty="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50" b="0" i="0" u="none" strike="noStrike" cap="none" dirty="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50" b="0" i="0" u="none" strike="noStrike" cap="none" dirty="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50" b="0" i="0" u="none" strike="noStrike" cap="none" dirty="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50" b="0" i="0" u="none" strike="noStrike" cap="none" dirty="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50" b="0" i="0" u="none" strike="noStrike" cap="none" dirty="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41"/>
              </a:buClr>
              <a:buSzPts val="1000"/>
              <a:buFont typeface="Arial"/>
              <a:buChar char="●"/>
            </a:pPr>
            <a:r>
              <a:rPr lang="th-TH" sz="1050" i="0" dirty="0">
                <a:effectLst/>
                <a:latin typeface="Arial" panose="020B0604020202020204" pitchFamily="34" charset="0"/>
              </a:rPr>
              <a:t>การเลือกใช้ผลิตภัณฑ์มีส่วนช่วยให้บรรลุวัตถุประสงค์ในการออกแบบของคุณได้อย่างไร</a:t>
            </a:r>
            <a:endParaRPr sz="1050" b="0" i="0" u="none" strike="noStrike" cap="none" dirty="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50" b="0" i="0" u="none" strike="noStrike" cap="none" dirty="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50" b="0" i="0" u="none" strike="noStrike" cap="none" dirty="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50" b="0" i="0" u="none" strike="noStrike" cap="none" dirty="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50" b="0" i="0" u="none" strike="noStrike" cap="none" dirty="0">
              <a:solidFill>
                <a:srgbClr val="2828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Title">
  <p:cSld name="End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2B_DesignStory">
  <p:cSld name="CUSTOM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g13c3d5b0139_0_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Template_InstructionGuidelines">
  <p:cSld name="PresentationTemplate_InstructionGuideline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1_ProjectName">
  <p:cSld name="Slide1_ProjectNam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/>
          <p:nvPr/>
        </p:nvSpPr>
        <p:spPr>
          <a:xfrm>
            <a:off x="1012725" y="1910900"/>
            <a:ext cx="3597600" cy="1586700"/>
          </a:xfrm>
          <a:prstGeom prst="rect">
            <a:avLst/>
          </a:prstGeom>
          <a:solidFill>
            <a:srgbClr val="3436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2_DesignConcept">
  <p:cSld name="Slide2_DesignConcep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7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0"/>
          <p:cNvSpPr/>
          <p:nvPr/>
        </p:nvSpPr>
        <p:spPr>
          <a:xfrm>
            <a:off x="1725930" y="1880128"/>
            <a:ext cx="7063740" cy="23946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3_Floorplan&amp;Elevations">
  <p:cSld name="Slide3_Floorplan&amp;Elevatio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/>
          <p:nvPr/>
        </p:nvSpPr>
        <p:spPr>
          <a:xfrm>
            <a:off x="228600" y="1371600"/>
            <a:ext cx="1657350" cy="19088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4_FullBathroom">
  <p:cSld name="Slide4_FullBathroom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2"/>
          <p:cNvSpPr/>
          <p:nvPr/>
        </p:nvSpPr>
        <p:spPr>
          <a:xfrm>
            <a:off x="228600" y="1371600"/>
            <a:ext cx="1657350" cy="19088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5_ShowerArea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3"/>
          <p:cNvSpPr/>
          <p:nvPr/>
        </p:nvSpPr>
        <p:spPr>
          <a:xfrm>
            <a:off x="228600" y="1371600"/>
            <a:ext cx="1657350" cy="19088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6_ToiletArea">
  <p:cSld name="Slide6_ToiletArea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4"/>
          <p:cNvSpPr/>
          <p:nvPr/>
        </p:nvSpPr>
        <p:spPr>
          <a:xfrm>
            <a:off x="228600" y="1371600"/>
            <a:ext cx="1657350" cy="19088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7_BasinArea">
  <p:cSld name="Slide7_BasinArea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5"/>
          <p:cNvSpPr/>
          <p:nvPr/>
        </p:nvSpPr>
        <p:spPr>
          <a:xfrm>
            <a:off x="228600" y="1371600"/>
            <a:ext cx="1657350" cy="19088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/>
          <p:nvPr/>
        </p:nvSpPr>
        <p:spPr>
          <a:xfrm>
            <a:off x="263713" y="1640367"/>
            <a:ext cx="1411550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th-TH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ระบุคำอธิบายของท่านในกล่องข้อความนี้ตามสมควร</a:t>
            </a:r>
            <a:endParaRPr lang="en-US" sz="700" spc="-10" dirty="0">
              <a:solidFill>
                <a:srgbClr val="33374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endParaRPr lang="th-TH" sz="700" spc="-10" dirty="0">
              <a:solidFill>
                <a:srgbClr val="33374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th-TH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ใช้พื้นที่ด้านขวาในการนำเสนอภาพผลงาน </a:t>
            </a:r>
            <a:r>
              <a:rPr lang="en-US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/</a:t>
            </a:r>
            <a:r>
              <a:rPr lang="th-TH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 ข้อมูลเพิ่มเติม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0CF33-4022-15A9-B7F9-2DCC461EA46C}"/>
              </a:ext>
            </a:extLst>
          </p:cNvPr>
          <p:cNvSpPr txBox="1"/>
          <p:nvPr/>
        </p:nvSpPr>
        <p:spPr>
          <a:xfrm>
            <a:off x="263713" y="1332983"/>
            <a:ext cx="1165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000" dirty="0">
                <a:solidFill>
                  <a:srgbClr val="747081"/>
                </a:solidFill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รูปภาพเพิ่มเติม</a:t>
            </a:r>
            <a:endParaRPr lang="en-US" sz="1000" dirty="0">
              <a:solidFill>
                <a:srgbClr val="74708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/>
          <p:nvPr/>
        </p:nvSpPr>
        <p:spPr>
          <a:xfrm>
            <a:off x="263713" y="1640367"/>
            <a:ext cx="1411550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th-TH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ระบุคำอธิบายของท่านในกล่องข้อความนี้ตามสมควร</a:t>
            </a:r>
            <a:endParaRPr lang="en-US" sz="700" spc="-10" dirty="0">
              <a:solidFill>
                <a:srgbClr val="33374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endParaRPr lang="th-TH" sz="700" spc="-10" dirty="0">
              <a:solidFill>
                <a:srgbClr val="33374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th-TH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ใช้พื้นที่ด้านขวาในการนำเสนอภาพผลงาน </a:t>
            </a:r>
            <a:r>
              <a:rPr lang="en-US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/</a:t>
            </a:r>
            <a:r>
              <a:rPr lang="th-TH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 ข้อมูลเพิ่มเติม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0CF33-4022-15A9-B7F9-2DCC461EA46C}"/>
              </a:ext>
            </a:extLst>
          </p:cNvPr>
          <p:cNvSpPr txBox="1"/>
          <p:nvPr/>
        </p:nvSpPr>
        <p:spPr>
          <a:xfrm>
            <a:off x="263713" y="1332983"/>
            <a:ext cx="1165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000" dirty="0">
                <a:solidFill>
                  <a:srgbClr val="747081"/>
                </a:solidFill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รูปภาพเพิ่มเติม</a:t>
            </a:r>
            <a:endParaRPr lang="en-US" sz="1000" dirty="0">
              <a:solidFill>
                <a:srgbClr val="74708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046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"/>
          <p:cNvSpPr txBox="1"/>
          <p:nvPr/>
        </p:nvSpPr>
        <p:spPr>
          <a:xfrm>
            <a:off x="263725" y="1640380"/>
            <a:ext cx="1411500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th-TH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ระบุคำอธิบายของท่านในกล่องข้อความนี้ตามสมควร</a:t>
            </a:r>
            <a:endParaRPr lang="en-US" sz="700" spc="-10" dirty="0">
              <a:solidFill>
                <a:srgbClr val="33374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endParaRPr lang="th-TH" sz="700" spc="-10" dirty="0">
              <a:solidFill>
                <a:srgbClr val="33374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th-TH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ใช้พื้นที่ด้านขวาในการนำเสนอถึงสี วัสดุ และงานเคลือบผิว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3CB9C-8EA9-2BAF-BACF-382B3D9EAF27}"/>
              </a:ext>
            </a:extLst>
          </p:cNvPr>
          <p:cNvSpPr txBox="1"/>
          <p:nvPr/>
        </p:nvSpPr>
        <p:spPr>
          <a:xfrm>
            <a:off x="263712" y="1136133"/>
            <a:ext cx="17301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000" dirty="0">
                <a:solidFill>
                  <a:srgbClr val="747081"/>
                </a:solidFill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สี วัสดุ และงานเคลือบผิว</a:t>
            </a:r>
            <a:endParaRPr lang="en-US" sz="1000" dirty="0">
              <a:solidFill>
                <a:srgbClr val="74708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"/>
          <p:cNvSpPr txBox="1"/>
          <p:nvPr/>
        </p:nvSpPr>
        <p:spPr>
          <a:xfrm>
            <a:off x="263725" y="1640380"/>
            <a:ext cx="1411500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th-TH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ระบุคำอธิบายของท่านในกล่องข้อความนี้ตามสมควร</a:t>
            </a:r>
            <a:endParaRPr lang="en-US" sz="700" spc="-10" dirty="0">
              <a:solidFill>
                <a:srgbClr val="33374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endParaRPr lang="th-TH" sz="700" spc="-10" dirty="0">
              <a:solidFill>
                <a:srgbClr val="33374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th-TH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ใช้พื้นที่ด้านขวาในการนำเสนอถึงสี วัสดุ และงานเคลือบผิว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3CB9C-8EA9-2BAF-BACF-382B3D9EAF27}"/>
              </a:ext>
            </a:extLst>
          </p:cNvPr>
          <p:cNvSpPr txBox="1"/>
          <p:nvPr/>
        </p:nvSpPr>
        <p:spPr>
          <a:xfrm>
            <a:off x="263712" y="1136133"/>
            <a:ext cx="17301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000" dirty="0">
                <a:solidFill>
                  <a:srgbClr val="747081"/>
                </a:solidFill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สี วัสดุ และงานเคลือบผิว</a:t>
            </a:r>
            <a:endParaRPr lang="en-US" sz="1000" dirty="0">
              <a:solidFill>
                <a:srgbClr val="74708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7548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/>
          <p:nvPr/>
        </p:nvSpPr>
        <p:spPr>
          <a:xfrm>
            <a:off x="263713" y="1733673"/>
            <a:ext cx="149044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th-TH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ใช้พื้นที่ด้านขวาในการระบุรายชื่อผลิตภัณฑ์ (</a:t>
            </a:r>
            <a:r>
              <a:rPr lang="en-US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SKU </a:t>
            </a:r>
            <a:r>
              <a:rPr lang="th-TH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พร้อมรูปภาพ) ของ </a:t>
            </a:r>
            <a:r>
              <a:rPr lang="en-US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American Standard </a:t>
            </a:r>
            <a:r>
              <a:rPr lang="th-TH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ที่ใช้ในงานออกแบบของท่าน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12CAE-156D-5B66-797C-1AD4E5A84D59}"/>
              </a:ext>
            </a:extLst>
          </p:cNvPr>
          <p:cNvSpPr txBox="1"/>
          <p:nvPr/>
        </p:nvSpPr>
        <p:spPr>
          <a:xfrm>
            <a:off x="263712" y="1136133"/>
            <a:ext cx="26318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000" dirty="0">
                <a:solidFill>
                  <a:srgbClr val="747081"/>
                </a:solidFill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ผลิตภัณฑ์ของ </a:t>
            </a:r>
            <a:r>
              <a:rPr lang="en-US" sz="1000" dirty="0">
                <a:solidFill>
                  <a:srgbClr val="747081"/>
                </a:solidFill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American Standard </a:t>
            </a:r>
            <a:r>
              <a:rPr lang="th-TH" sz="1000" dirty="0">
                <a:solidFill>
                  <a:srgbClr val="747081"/>
                </a:solidFill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ที่ใช้</a:t>
            </a:r>
            <a:endParaRPr lang="en-US" sz="1000" dirty="0">
              <a:solidFill>
                <a:srgbClr val="74708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d59bab9d6_0_4"/>
          <p:cNvSpPr txBox="1"/>
          <p:nvPr/>
        </p:nvSpPr>
        <p:spPr>
          <a:xfrm>
            <a:off x="736600" y="1293954"/>
            <a:ext cx="2818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1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900" b="0" i="1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13d59bab9d6_0_4"/>
          <p:cNvSpPr txBox="1"/>
          <p:nvPr/>
        </p:nvSpPr>
        <p:spPr>
          <a:xfrm>
            <a:off x="736600" y="2162586"/>
            <a:ext cx="2818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1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900" b="0" i="1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3d59bab9d6_0_4"/>
          <p:cNvSpPr txBox="1"/>
          <p:nvPr/>
        </p:nvSpPr>
        <p:spPr>
          <a:xfrm>
            <a:off x="736600" y="3031218"/>
            <a:ext cx="2818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1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900" b="0" i="1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13d59bab9d6_0_4"/>
          <p:cNvSpPr txBox="1"/>
          <p:nvPr/>
        </p:nvSpPr>
        <p:spPr>
          <a:xfrm>
            <a:off x="736600" y="4020934"/>
            <a:ext cx="2818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1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900" b="0" i="1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5AB4959-A7A1-F2DF-CCE2-6BFACFEB6291}"/>
              </a:ext>
            </a:extLst>
          </p:cNvPr>
          <p:cNvSpPr txBox="1"/>
          <p:nvPr/>
        </p:nvSpPr>
        <p:spPr>
          <a:xfrm>
            <a:off x="1692050" y="1309071"/>
            <a:ext cx="6592729" cy="5770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105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ท่านจะต้องจัดเตรียมงานออกแบบที่จะส่งเข้าแข่งขันโดยใช้เทมเพลตต่อไปนี้ ซึ่งแต่ละสไลด์จะมีหัวข้อและข้อกำหนดที่แตกต่างกันออกไปตามที่ระบุไว้ด้านล่าง การนำเสนอที่นำส่งควรมีจำนวนไม่เกิน </a:t>
            </a:r>
            <a:r>
              <a:rPr lang="en-US" sz="105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1</a:t>
            </a:r>
            <a:r>
              <a:rPr lang="th-TH" sz="105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3</a:t>
            </a:r>
            <a:r>
              <a:rPr lang="en-US" sz="105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 </a:t>
            </a:r>
            <a:r>
              <a:rPr lang="th-TH" sz="105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สไลด์ โดยเริ่มจาก (สไลด์ที่ </a:t>
            </a:r>
            <a:r>
              <a:rPr lang="en-US" sz="105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1: </a:t>
            </a:r>
            <a:r>
              <a:rPr lang="th-TH" sz="105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ชื่อโปรเจค) และจบด้วย (สไลด์ที่ </a:t>
            </a:r>
            <a:r>
              <a:rPr lang="en-US" sz="105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1</a:t>
            </a:r>
            <a:r>
              <a:rPr lang="th-TH" sz="105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3</a:t>
            </a:r>
            <a:r>
              <a:rPr lang="en-US" sz="105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:</a:t>
            </a:r>
            <a:r>
              <a:rPr lang="th-TH" sz="105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 </a:t>
            </a:r>
            <a:r>
              <a:rPr lang="en-US" sz="105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Appendix)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60BAC5-731E-C99E-1B35-06A68C1F0D7E}"/>
              </a:ext>
            </a:extLst>
          </p:cNvPr>
          <p:cNvSpPr txBox="1"/>
          <p:nvPr/>
        </p:nvSpPr>
        <p:spPr>
          <a:xfrm>
            <a:off x="1699933" y="2283015"/>
            <a:ext cx="2286000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80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โปรดระบุคอนเซ็ปต์ที่สะท้อนแนวคิดของท่าน</a:t>
            </a:r>
            <a:endParaRPr lang="en-US" sz="700" dirty="0">
              <a:effectLst/>
              <a:latin typeface="Sarabun" panose="00000500000000000000" pitchFamily="2" charset="-34"/>
              <a:ea typeface="Malgun Gothic" panose="020B0503020000020004" pitchFamily="34" charset="-127"/>
              <a:cs typeface="Sarabun" panose="00000500000000000000" pitchFamily="2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F94508-BBDA-D70B-A6ED-BA1284040465}"/>
              </a:ext>
            </a:extLst>
          </p:cNvPr>
          <p:cNvSpPr/>
          <p:nvPr/>
        </p:nvSpPr>
        <p:spPr>
          <a:xfrm>
            <a:off x="5262070" y="2295715"/>
            <a:ext cx="2364827" cy="8573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E19F16-56D7-F236-98A6-B5D2DE4E9314}"/>
              </a:ext>
            </a:extLst>
          </p:cNvPr>
          <p:cNvSpPr txBox="1"/>
          <p:nvPr/>
        </p:nvSpPr>
        <p:spPr>
          <a:xfrm>
            <a:off x="5262070" y="2282570"/>
            <a:ext cx="28608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90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นำเสนอคอนเซ็ปต์ของท่านด้วยแบบจำลอง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90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-	สไลด์ที่ 4: ภาพรวม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90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-	สไลด์ที่ 5: พื้นที่อาบน้ำ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90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-	สไลด์ที่ 6: พื้นที่โถสุขภัณฑ์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90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-	สไลด์ที่ 7: พื้นที่อ่างล้างมือ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90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-	สไลด์ที่ 8-9: ภาพผลงานเพิ่มเติม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C3B47B-FEC7-C60E-4A64-D3D97A3D4DFA}"/>
              </a:ext>
            </a:extLst>
          </p:cNvPr>
          <p:cNvSpPr txBox="1"/>
          <p:nvPr/>
        </p:nvSpPr>
        <p:spPr>
          <a:xfrm>
            <a:off x="5246830" y="3514037"/>
            <a:ext cx="2278745" cy="252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80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รายละเอียดเฉพาะ: สี วัสดุ และงานเคลือบผิว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DD27A5-D375-F3F1-5EC6-BC0CB52EF23D}"/>
              </a:ext>
            </a:extLst>
          </p:cNvPr>
          <p:cNvSpPr/>
          <p:nvPr/>
        </p:nvSpPr>
        <p:spPr>
          <a:xfrm>
            <a:off x="5262070" y="4038600"/>
            <a:ext cx="2860850" cy="16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F1C0F8-04AE-DA81-9DD6-15CA7DE3A7E7}"/>
              </a:ext>
            </a:extLst>
          </p:cNvPr>
          <p:cNvSpPr txBox="1"/>
          <p:nvPr/>
        </p:nvSpPr>
        <p:spPr>
          <a:xfrm>
            <a:off x="5231590" y="3983958"/>
            <a:ext cx="2860850" cy="252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80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ระบุรายชื่อผลิตภัณฑ์ทั้งหมดที่ท่านเลือกใช้ในงานออกแบบ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AE9270-E410-8B7D-AC93-6F02923801D1}"/>
              </a:ext>
            </a:extLst>
          </p:cNvPr>
          <p:cNvSpPr txBox="1"/>
          <p:nvPr/>
        </p:nvSpPr>
        <p:spPr>
          <a:xfrm>
            <a:off x="1692050" y="2854654"/>
            <a:ext cx="3245710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80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อธิบายคอนเซ็ปต์ของท่านอย่างกระชับ โดยไม่เกิน </a:t>
            </a:r>
            <a:r>
              <a:rPr lang="en-US" sz="80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150 </a:t>
            </a:r>
            <a:r>
              <a:rPr lang="th-TH" sz="80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คำ </a:t>
            </a:r>
            <a:endParaRPr lang="en-US" sz="800" dirty="0">
              <a:effectLst/>
              <a:latin typeface="Sarabun" panose="00000500000000000000" pitchFamily="2" charset="-34"/>
              <a:ea typeface="Malgun Gothic" panose="020B0503020000020004" pitchFamily="34" charset="-127"/>
              <a:cs typeface="Sarabun" panose="00000500000000000000" pitchFamily="2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3E1EF0-B45C-1B7F-FC2F-46B60BAD6E99}"/>
              </a:ext>
            </a:extLst>
          </p:cNvPr>
          <p:cNvSpPr txBox="1"/>
          <p:nvPr/>
        </p:nvSpPr>
        <p:spPr>
          <a:xfrm>
            <a:off x="1714808" y="3465691"/>
            <a:ext cx="2278745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80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เล่าเรื่องราวของท่านผ่านงานออกแบบ </a:t>
            </a:r>
            <a:endParaRPr lang="en-US" sz="800" dirty="0">
              <a:effectLst/>
              <a:latin typeface="Sarabun" panose="00000500000000000000" pitchFamily="2" charset="-34"/>
              <a:ea typeface="Malgun Gothic" panose="020B0503020000020004" pitchFamily="34" charset="-127"/>
              <a:cs typeface="Sarabun" panose="00000500000000000000" pitchFamily="2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9A8138-818C-9050-A953-525A39DB5571}"/>
              </a:ext>
            </a:extLst>
          </p:cNvPr>
          <p:cNvSpPr txBox="1"/>
          <p:nvPr/>
        </p:nvSpPr>
        <p:spPr>
          <a:xfrm>
            <a:off x="4937760" y="4799334"/>
            <a:ext cx="2278745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Sarabun" panose="00000500000000000000" pitchFamily="2" charset="-34"/>
              <a:ea typeface="Malgun Gothic" panose="020B0503020000020004" pitchFamily="34" charset="-127"/>
              <a:cs typeface="Sarabun" panose="00000500000000000000" pitchFamily="2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/>
        </p:nvSpPr>
        <p:spPr>
          <a:xfrm>
            <a:off x="1006998" y="2011851"/>
            <a:ext cx="42249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rgbClr val="BABBC0"/>
                </a:solidFill>
                <a:latin typeface="Arial Black"/>
                <a:ea typeface="Arial Black"/>
                <a:cs typeface="Arial Black"/>
                <a:sym typeface="Arial Black"/>
              </a:rPr>
              <a:t>Project Name </a:t>
            </a:r>
            <a:r>
              <a:rPr lang="en-US" sz="26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Participant ID</a:t>
            </a:r>
            <a:endParaRPr sz="2600" b="1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/>
          <p:nvPr/>
        </p:nvSpPr>
        <p:spPr>
          <a:xfrm>
            <a:off x="1689900" y="1919650"/>
            <a:ext cx="316785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อธิบายคอนเซ็ปต์ของท่านอย่างกระชับ โดยไม่เกิน </a:t>
            </a:r>
            <a:r>
              <a:rPr lang="en-US" sz="100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150 </a:t>
            </a:r>
            <a:r>
              <a:rPr lang="th-TH" sz="100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คำ</a:t>
            </a:r>
            <a:endParaRPr lang="en-US" sz="1000" dirty="0">
              <a:effectLst/>
              <a:latin typeface="Sarabun" panose="00000500000000000000" pitchFamily="2" charset="-34"/>
              <a:ea typeface="Malgun Gothic" panose="020B0503020000020004" pitchFamily="34" charset="-127"/>
              <a:cs typeface="Sarabun" panose="00000500000000000000" pitchFamily="2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 </a:t>
            </a:r>
            <a:endParaRPr lang="en-US" sz="1000" dirty="0">
              <a:effectLst/>
              <a:latin typeface="Sarabun" panose="00000500000000000000" pitchFamily="2" charset="-34"/>
              <a:ea typeface="Malgun Gothic" panose="020B0503020000020004" pitchFamily="34" charset="-127"/>
              <a:cs typeface="Sarabun" panose="00000500000000000000" pitchFamily="2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หมายเหตุ</a:t>
            </a:r>
            <a:r>
              <a:rPr lang="en-US" sz="100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: </a:t>
            </a:r>
            <a:r>
              <a:rPr lang="th-TH" sz="100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ท่านจะสามารถอธิบายรายละเอียดเพิ่มเติม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ได้ใน</a:t>
            </a:r>
            <a:r>
              <a:rPr lang="en-US" sz="1000" b="0" i="0" u="none" strike="noStrike" cap="none" dirty="0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 Appendix (Slide 13-14)</a:t>
            </a:r>
            <a:endParaRPr sz="1000" b="0" i="0" u="none" strike="noStrike" cap="none" dirty="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 dirty="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 dirty="0">
              <a:solidFill>
                <a:srgbClr val="2828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 txBox="1"/>
          <p:nvPr/>
        </p:nvSpPr>
        <p:spPr>
          <a:xfrm>
            <a:off x="5254906" y="1919640"/>
            <a:ext cx="356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000" b="0" i="0" u="none" strike="noStrike" cap="none">
                <a:solidFill>
                  <a:srgbClr val="282830"/>
                </a:solidFill>
                <a:latin typeface="Arial"/>
                <a:ea typeface="Arial"/>
                <a:cs typeface="Arial"/>
                <a:sym typeface="Arial"/>
              </a:rPr>
              <a:t>&lt;insert text&gt;</a:t>
            </a:r>
            <a:endParaRPr sz="1000" b="0" i="0" u="none" strike="noStrike" cap="none">
              <a:solidFill>
                <a:srgbClr val="2828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/>
          <p:nvPr/>
        </p:nvSpPr>
        <p:spPr>
          <a:xfrm>
            <a:off x="263713" y="1640367"/>
            <a:ext cx="1411550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th-TH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ระบุคำอธิบายของท่านในกล่องข้อความนี้ตามสมควร</a:t>
            </a:r>
            <a:endParaRPr lang="en-US" sz="700" spc="-10" dirty="0">
              <a:solidFill>
                <a:srgbClr val="33374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endParaRPr lang="th-TH" sz="700" spc="-10" dirty="0">
              <a:solidFill>
                <a:srgbClr val="33374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th-TH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ใช้พื้นที่ด้านขวาในการนำเสนอผังพื้นและรูปด้าน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4FD8B-EB13-AB76-A6AE-DBD8E2AD5F30}"/>
              </a:ext>
            </a:extLst>
          </p:cNvPr>
          <p:cNvSpPr txBox="1"/>
          <p:nvPr/>
        </p:nvSpPr>
        <p:spPr>
          <a:xfrm>
            <a:off x="263713" y="1136133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000" dirty="0">
                <a:solidFill>
                  <a:srgbClr val="747081"/>
                </a:solidFill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ผังพื้นที่และรูปด้าน</a:t>
            </a:r>
            <a:endParaRPr lang="en-US" sz="1000" dirty="0">
              <a:solidFill>
                <a:srgbClr val="74708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/>
          <p:nvPr/>
        </p:nvSpPr>
        <p:spPr>
          <a:xfrm>
            <a:off x="263713" y="1640367"/>
            <a:ext cx="1411550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th-TH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ระบุคำอธิบายของท่านในกล่องข้อความนี้ตามสมควร</a:t>
            </a:r>
            <a:endParaRPr lang="en-US" sz="700" spc="-10" dirty="0">
              <a:solidFill>
                <a:srgbClr val="33374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endParaRPr lang="th-TH" sz="700" spc="-10" dirty="0">
              <a:solidFill>
                <a:srgbClr val="33374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th-TH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ใช้พื้นที่ด้านขวาในการนำเสนอผลงานภาพรวมห้องน้ำ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DE594-A864-3EAA-A624-3B8FCFC4B72A}"/>
              </a:ext>
            </a:extLst>
          </p:cNvPr>
          <p:cNvSpPr txBox="1"/>
          <p:nvPr/>
        </p:nvSpPr>
        <p:spPr>
          <a:xfrm>
            <a:off x="263713" y="1136133"/>
            <a:ext cx="1165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000" dirty="0">
                <a:solidFill>
                  <a:srgbClr val="747081"/>
                </a:solidFill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ภาพรวม</a:t>
            </a:r>
            <a:endParaRPr lang="en-US" sz="1000" dirty="0">
              <a:solidFill>
                <a:srgbClr val="74708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/>
          <p:nvPr/>
        </p:nvSpPr>
        <p:spPr>
          <a:xfrm>
            <a:off x="263713" y="1640367"/>
            <a:ext cx="1411550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th-TH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ระบุคำอธิบายของท่านในกล่องข้อความนี้ตามสมควร</a:t>
            </a:r>
            <a:endParaRPr lang="en-US" sz="700" spc="-10" dirty="0">
              <a:solidFill>
                <a:srgbClr val="33374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endParaRPr lang="th-TH" sz="700" spc="-10" dirty="0">
              <a:solidFill>
                <a:srgbClr val="33374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th-TH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ใช้พื้นที่ด้านขวาในการนำเสนอผลงานพื้นที่อาบน้ำ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7DBB10-997D-F4FD-86B1-AF4791361CF2}"/>
              </a:ext>
            </a:extLst>
          </p:cNvPr>
          <p:cNvSpPr txBox="1"/>
          <p:nvPr/>
        </p:nvSpPr>
        <p:spPr>
          <a:xfrm>
            <a:off x="263713" y="1136133"/>
            <a:ext cx="1165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000" dirty="0">
                <a:solidFill>
                  <a:srgbClr val="747081"/>
                </a:solidFill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พื้นที่อาบน้ำ</a:t>
            </a:r>
            <a:endParaRPr lang="en-US" sz="1000" dirty="0">
              <a:solidFill>
                <a:srgbClr val="74708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/>
          <p:nvPr/>
        </p:nvSpPr>
        <p:spPr>
          <a:xfrm>
            <a:off x="263713" y="1640367"/>
            <a:ext cx="1411550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th-TH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ระบุคำอธิบายของท่านในกล่องข้อความนี้ตามสมควร</a:t>
            </a:r>
            <a:endParaRPr lang="en-US" sz="700" spc="-10" dirty="0">
              <a:solidFill>
                <a:srgbClr val="33374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endParaRPr lang="th-TH" sz="700" spc="-10" dirty="0">
              <a:solidFill>
                <a:srgbClr val="33374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th-TH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ใช้พื้นที่ด้านขวาในการนำเสนอผลงานพื้นที่โถสุขภัณฑ์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13716-C87A-FB66-5E73-0577DF999806}"/>
              </a:ext>
            </a:extLst>
          </p:cNvPr>
          <p:cNvSpPr txBox="1"/>
          <p:nvPr/>
        </p:nvSpPr>
        <p:spPr>
          <a:xfrm>
            <a:off x="263713" y="1136133"/>
            <a:ext cx="1165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000" dirty="0">
                <a:solidFill>
                  <a:srgbClr val="747081"/>
                </a:solidFill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พื้นที่โถสุขภัณฑ์</a:t>
            </a:r>
            <a:endParaRPr lang="en-US" sz="1000" dirty="0">
              <a:solidFill>
                <a:srgbClr val="74708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/>
          <p:nvPr/>
        </p:nvSpPr>
        <p:spPr>
          <a:xfrm>
            <a:off x="263713" y="1640367"/>
            <a:ext cx="1411550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th-TH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ระบุคำอธิบายของท่านในกล่องข้อความนี้ตามสมควร</a:t>
            </a:r>
            <a:endParaRPr lang="en-US" sz="700" spc="-10" dirty="0">
              <a:solidFill>
                <a:srgbClr val="33374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endParaRPr lang="th-TH" sz="700" spc="-10" dirty="0">
              <a:solidFill>
                <a:srgbClr val="33374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th-TH" sz="700" spc="-10" dirty="0">
                <a:solidFill>
                  <a:srgbClr val="33374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ใช้พื้นที่ด้านขวาในการนำเสนอผลงานพื้นที่อ่างล้างมือ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2BB6F-4A2B-E61B-434D-CF81869C99A3}"/>
              </a:ext>
            </a:extLst>
          </p:cNvPr>
          <p:cNvSpPr txBox="1"/>
          <p:nvPr/>
        </p:nvSpPr>
        <p:spPr>
          <a:xfrm>
            <a:off x="263713" y="1136133"/>
            <a:ext cx="1165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000" dirty="0">
                <a:solidFill>
                  <a:srgbClr val="747081"/>
                </a:solidFill>
                <a:effectLst/>
                <a:latin typeface="Sarabun" panose="00000500000000000000" pitchFamily="2" charset="-34"/>
                <a:ea typeface="Malgun Gothic" panose="020B0503020000020004" pitchFamily="34" charset="-127"/>
                <a:cs typeface="Sarabun" panose="00000500000000000000" pitchFamily="2" charset="-34"/>
              </a:rPr>
              <a:t>พื้นที่อ่างล้างมือ</a:t>
            </a:r>
            <a:endParaRPr lang="en-US" sz="1000" dirty="0">
              <a:solidFill>
                <a:srgbClr val="74708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3c3041-b6b7-46fe-bca8-d89a6cac5ddf" xsi:nil="true"/>
    <lcf76f155ced4ddcb4097134ff3c332f xmlns="0ee40e9e-787c-4350-90f9-e11cd6c4fedc">
      <Terms xmlns="http://schemas.microsoft.com/office/infopath/2007/PartnerControls"/>
    </lcf76f155ced4ddcb4097134ff3c332f>
    <_dlc_DocId xmlns="c63c3041-b6b7-46fe-bca8-d89a6cac5ddf">APFS0011-842328406-23459</_dlc_DocId>
    <_dlc_DocIdUrl xmlns="c63c3041-b6b7-46fe-bca8-d89a6cac5ddf">
      <Url>https://lixilgroup.sharepoint.com/sites/APFS0011/_layouts/15/DocIdRedir.aspx?ID=APFS0011-842328406-23459</Url>
      <Description>APFS0011-842328406-23459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10C03A1D58344ABC0BDE51E4DE2E34" ma:contentTypeVersion="16" ma:contentTypeDescription="Create a new document." ma:contentTypeScope="" ma:versionID="4011b4163ba168196a25f79e3a4c8945">
  <xsd:schema xmlns:xsd="http://www.w3.org/2001/XMLSchema" xmlns:xs="http://www.w3.org/2001/XMLSchema" xmlns:p="http://schemas.microsoft.com/office/2006/metadata/properties" xmlns:ns2="c63c3041-b6b7-46fe-bca8-d89a6cac5ddf" xmlns:ns3="0ee40e9e-787c-4350-90f9-e11cd6c4fedc" xmlns:ns4="70790e43-9d84-4ed2-b4b2-0dcc599a8da2" targetNamespace="http://schemas.microsoft.com/office/2006/metadata/properties" ma:root="true" ma:fieldsID="71724ad38e6ad41f21a77b8e1b78536f" ns2:_="" ns3:_="" ns4:_="">
    <xsd:import namespace="c63c3041-b6b7-46fe-bca8-d89a6cac5ddf"/>
    <xsd:import namespace="0ee40e9e-787c-4350-90f9-e11cd6c4fedc"/>
    <xsd:import namespace="70790e43-9d84-4ed2-b4b2-0dcc599a8da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c3041-b6b7-46fe-bca8-d89a6cac5dd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3CD8B03C-ECD1-458F-9476-14968A699224}" ma:internalName="TaxCatchAll" ma:showField="CatchAllData" ma:web="{70790e43-9d84-4ed2-b4b2-0dcc599a8da2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40e9e-787c-4350-90f9-e11cd6c4fe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48e9c2bd-e334-435e-baf5-cfb9b56573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90e43-9d84-4ed2-b4b2-0dcc599a8da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A79F0E-9D18-4D1A-B3C9-2421D21C04EA}">
  <ds:schemaRefs>
    <ds:schemaRef ds:uri="http://schemas.microsoft.com/office/2006/metadata/properties"/>
    <ds:schemaRef ds:uri="http://schemas.microsoft.com/office/infopath/2007/PartnerControls"/>
    <ds:schemaRef ds:uri="c63c3041-b6b7-46fe-bca8-d89a6cac5ddf"/>
    <ds:schemaRef ds:uri="0ee40e9e-787c-4350-90f9-e11cd6c4fedc"/>
  </ds:schemaRefs>
</ds:datastoreItem>
</file>

<file path=customXml/itemProps2.xml><?xml version="1.0" encoding="utf-8"?>
<ds:datastoreItem xmlns:ds="http://schemas.openxmlformats.org/officeDocument/2006/customXml" ds:itemID="{09F39258-205B-4AB7-8491-F834148CBC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3c3041-b6b7-46fe-bca8-d89a6cac5ddf"/>
    <ds:schemaRef ds:uri="0ee40e9e-787c-4350-90f9-e11cd6c4fedc"/>
    <ds:schemaRef ds:uri="70790e43-9d84-4ed2-b4b2-0dcc599a8d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B60411-4D01-408B-84D2-0131DE8E257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22FAC77-42C4-4668-BE01-58FC2F7D20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462</Words>
  <Application>Microsoft Office PowerPoint</Application>
  <PresentationFormat>On-screen Show (16:10)</PresentationFormat>
  <Paragraphs>61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Sarabun</vt:lpstr>
      <vt:lpstr>Calibri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Clarissa</dc:creator>
  <cp:lastModifiedBy>Triuma Charoensirilap</cp:lastModifiedBy>
  <cp:revision>3</cp:revision>
  <dcterms:created xsi:type="dcterms:W3CDTF">2021-08-26T05:59:46Z</dcterms:created>
  <dcterms:modified xsi:type="dcterms:W3CDTF">2022-12-19T09:41:49Z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0x0101007010C03A1D58344ABC0BDE51E4DE2E34</vt:lpwstr>
  </property>
  <property fmtid="{D5CDD505-2E9C-101B-9397-08002B2CF9AE}" pid="3" name="_dlc_DocIdItemGuid">
    <vt:lpwstr>a5029b34-e7d5-4c4c-9ca3-853b0207659b</vt:lpwstr>
  </property>
  <property fmtid="{D5CDD505-2E9C-101B-9397-08002B2CF9AE}" pid="4" name="MediaServiceImageTags">
    <vt:lpwstr/>
  </property>
</Properties>
</file>